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904" r:id="rId1"/>
  </p:sldMasterIdLst>
  <p:sldIdLst>
    <p:sldId id="257" r:id="rId2"/>
    <p:sldId id="258" r:id="rId3"/>
    <p:sldId id="259" r:id="rId4"/>
    <p:sldId id="261" r:id="rId5"/>
    <p:sldId id="262" r:id="rId6"/>
    <p:sldId id="263" r:id="rId7"/>
    <p:sldId id="264" r:id="rId8"/>
    <p:sldId id="265" r:id="rId9"/>
    <p:sldId id="260" r:id="rId10"/>
  </p:sldIdLst>
  <p:sldSz cx="9144000" cy="5715000" type="screen16x10"/>
  <p:notesSz cx="6858000" cy="9144000"/>
  <p:embeddedFontLst>
    <p:embeddedFont>
      <p:font typeface="Cambria Math" panose="02040503050406030204" pitchFamily="18" charset="0"/>
      <p:regular r:id="rId11"/>
    </p:embeddedFont>
    <p:embeddedFont>
      <p:font typeface="Open Sans" panose="020B0606030504020204" pitchFamily="34" charset="0"/>
      <p:regular r:id="rId12"/>
      <p:bold r:id="rId13"/>
      <p:italic r:id="rId14"/>
      <p:boldItalic r:id="rId15"/>
    </p:embeddedFont>
  </p:embeddedFontLst>
  <p:defaultTextStyle>
    <a:defPPr>
      <a:defRPr lang="de-DE"/>
    </a:defPPr>
    <a:lvl1pPr marL="0" algn="l" defTabSz="641909" rtl="0" eaLnBrk="1" latinLnBrk="0" hangingPunct="1">
      <a:defRPr sz="1264" kern="1200">
        <a:solidFill>
          <a:schemeClr val="tx1"/>
        </a:solidFill>
        <a:latin typeface="+mn-lt"/>
        <a:ea typeface="+mn-ea"/>
        <a:cs typeface="+mn-cs"/>
      </a:defRPr>
    </a:lvl1pPr>
    <a:lvl2pPr marL="320954" algn="l" defTabSz="641909" rtl="0" eaLnBrk="1" latinLnBrk="0" hangingPunct="1">
      <a:defRPr sz="1264" kern="1200">
        <a:solidFill>
          <a:schemeClr val="tx1"/>
        </a:solidFill>
        <a:latin typeface="+mn-lt"/>
        <a:ea typeface="+mn-ea"/>
        <a:cs typeface="+mn-cs"/>
      </a:defRPr>
    </a:lvl2pPr>
    <a:lvl3pPr marL="641909" algn="l" defTabSz="641909" rtl="0" eaLnBrk="1" latinLnBrk="0" hangingPunct="1">
      <a:defRPr sz="1264" kern="1200">
        <a:solidFill>
          <a:schemeClr val="tx1"/>
        </a:solidFill>
        <a:latin typeface="+mn-lt"/>
        <a:ea typeface="+mn-ea"/>
        <a:cs typeface="+mn-cs"/>
      </a:defRPr>
    </a:lvl3pPr>
    <a:lvl4pPr marL="962863" algn="l" defTabSz="641909" rtl="0" eaLnBrk="1" latinLnBrk="0" hangingPunct="1">
      <a:defRPr sz="1264" kern="1200">
        <a:solidFill>
          <a:schemeClr val="tx1"/>
        </a:solidFill>
        <a:latin typeface="+mn-lt"/>
        <a:ea typeface="+mn-ea"/>
        <a:cs typeface="+mn-cs"/>
      </a:defRPr>
    </a:lvl4pPr>
    <a:lvl5pPr marL="1283818" algn="l" defTabSz="641909" rtl="0" eaLnBrk="1" latinLnBrk="0" hangingPunct="1">
      <a:defRPr sz="1264" kern="1200">
        <a:solidFill>
          <a:schemeClr val="tx1"/>
        </a:solidFill>
        <a:latin typeface="+mn-lt"/>
        <a:ea typeface="+mn-ea"/>
        <a:cs typeface="+mn-cs"/>
      </a:defRPr>
    </a:lvl5pPr>
    <a:lvl6pPr marL="1604772" algn="l" defTabSz="641909" rtl="0" eaLnBrk="1" latinLnBrk="0" hangingPunct="1">
      <a:defRPr sz="1264" kern="1200">
        <a:solidFill>
          <a:schemeClr val="tx1"/>
        </a:solidFill>
        <a:latin typeface="+mn-lt"/>
        <a:ea typeface="+mn-ea"/>
        <a:cs typeface="+mn-cs"/>
      </a:defRPr>
    </a:lvl6pPr>
    <a:lvl7pPr marL="1925726" algn="l" defTabSz="641909" rtl="0" eaLnBrk="1" latinLnBrk="0" hangingPunct="1">
      <a:defRPr sz="1264" kern="1200">
        <a:solidFill>
          <a:schemeClr val="tx1"/>
        </a:solidFill>
        <a:latin typeface="+mn-lt"/>
        <a:ea typeface="+mn-ea"/>
        <a:cs typeface="+mn-cs"/>
      </a:defRPr>
    </a:lvl7pPr>
    <a:lvl8pPr marL="2246681" algn="l" defTabSz="641909" rtl="0" eaLnBrk="1" latinLnBrk="0" hangingPunct="1">
      <a:defRPr sz="1264" kern="1200">
        <a:solidFill>
          <a:schemeClr val="tx1"/>
        </a:solidFill>
        <a:latin typeface="+mn-lt"/>
        <a:ea typeface="+mn-ea"/>
        <a:cs typeface="+mn-cs"/>
      </a:defRPr>
    </a:lvl8pPr>
    <a:lvl9pPr marL="2567635" algn="l" defTabSz="641909" rtl="0" eaLnBrk="1" latinLnBrk="0" hangingPunct="1">
      <a:defRPr sz="126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A8F9"/>
    <a:srgbClr val="F7E672"/>
    <a:srgbClr val="FBB76E"/>
    <a:srgbClr val="D0E8E8"/>
    <a:srgbClr val="99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90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elfolie_TUD_weiß-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761" y="275090"/>
            <a:ext cx="1101035" cy="453810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28" y="291459"/>
            <a:ext cx="1323000" cy="426703"/>
          </a:xfrm>
          <a:prstGeom prst="rect">
            <a:avLst/>
          </a:prstGeom>
        </p:spPr>
      </p:pic>
      <p:sp>
        <p:nvSpPr>
          <p:cNvPr id="13" name="Rechteck 12"/>
          <p:cNvSpPr/>
          <p:nvPr/>
        </p:nvSpPr>
        <p:spPr>
          <a:xfrm>
            <a:off x="0" y="1004094"/>
            <a:ext cx="9144000" cy="4710908"/>
          </a:xfrm>
          <a:prstGeom prst="rect">
            <a:avLst/>
          </a:prstGeom>
          <a:gradFill>
            <a:gsLst>
              <a:gs pos="14000">
                <a:schemeClr val="accent2"/>
              </a:gs>
              <a:gs pos="100000">
                <a:schemeClr val="accent1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8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662107" y="2376764"/>
            <a:ext cx="1242456" cy="184666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200" b="1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9" name="Titel 1"/>
          <p:cNvSpPr>
            <a:spLocks noGrp="1"/>
          </p:cNvSpPr>
          <p:nvPr>
            <p:ph type="title" hasCustomPrompt="1"/>
          </p:nvPr>
        </p:nvSpPr>
        <p:spPr>
          <a:xfrm>
            <a:off x="662079" y="3196422"/>
            <a:ext cx="2846933" cy="369332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20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662079" y="4190197"/>
            <a:ext cx="4466223" cy="184666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 marL="0" indent="0" algn="l">
              <a:buNone/>
              <a:defRPr b="0">
                <a:solidFill>
                  <a:schemeClr val="bg1">
                    <a:alpha val="7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21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2106" y="2615038"/>
            <a:ext cx="2247667" cy="184666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200"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22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2078" y="3646341"/>
            <a:ext cx="3495059" cy="369332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2400" b="0">
                <a:solidFill>
                  <a:schemeClr val="bg1"/>
                </a:solidFill>
              </a:defRPr>
            </a:lvl1pPr>
            <a:lvl3pPr marL="54000" indent="0">
              <a:buNone/>
              <a:defRPr/>
            </a:lvl3pPr>
            <a:lvl4pPr marL="135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23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2106" y="4427201"/>
            <a:ext cx="3462743" cy="184666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</p:spTree>
    <p:extLst>
      <p:ext uri="{BB962C8B-B14F-4D97-AF65-F5344CB8AC3E}">
        <p14:creationId xmlns:p14="http://schemas.microsoft.com/office/powerpoint/2010/main" val="2826894552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Titelfolie_TUD_weiß-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004094"/>
            <a:ext cx="9144000" cy="4710908"/>
          </a:xfrm>
          <a:prstGeom prst="rect">
            <a:avLst/>
          </a:prstGeom>
          <a:gradFill>
            <a:gsLst>
              <a:gs pos="14000">
                <a:srgbClr val="DE2526"/>
              </a:gs>
              <a:gs pos="100000">
                <a:srgbClr val="CD1719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662106" y="2376764"/>
            <a:ext cx="1351511" cy="184666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662079" y="3196422"/>
            <a:ext cx="2955988" cy="369332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662079" y="4190197"/>
            <a:ext cx="4575277" cy="184666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2106" y="2615038"/>
            <a:ext cx="2356721" cy="184666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2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2078" y="3646341"/>
            <a:ext cx="3604114" cy="369332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2400" b="0">
                <a:solidFill>
                  <a:schemeClr val="accent1"/>
                </a:solidFill>
              </a:defRPr>
            </a:lvl1pPr>
            <a:lvl3pPr marL="54000" indent="0">
              <a:buNone/>
              <a:defRPr/>
            </a:lvl3pPr>
            <a:lvl4pPr marL="135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2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2106" y="4427201"/>
            <a:ext cx="3571797" cy="184666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1" name="Grafik 10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761" y="275090"/>
            <a:ext cx="1101035" cy="453810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28" y="291459"/>
            <a:ext cx="1323000" cy="426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014329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5_Titelfolie_TUD_weiß-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3">
            <a:extLst>
              <a:ext uri="{FF2B5EF4-FFF2-40B4-BE49-F238E27FC236}">
                <a16:creationId xmlns:a16="http://schemas.microsoft.com/office/drawing/2014/main" id="{8D22BFAA-62C6-4AF7-A140-D9E9750A54AC}"/>
              </a:ext>
            </a:extLst>
          </p:cNvPr>
          <p:cNvSpPr/>
          <p:nvPr/>
        </p:nvSpPr>
        <p:spPr>
          <a:xfrm>
            <a:off x="2363996" y="2136526"/>
            <a:ext cx="6788040" cy="3598295"/>
          </a:xfrm>
          <a:custGeom>
            <a:avLst/>
            <a:gdLst>
              <a:gd name="connsiteX0" fmla="*/ 0 w 5904411"/>
              <a:gd name="connsiteY0" fmla="*/ 0 h 3967747"/>
              <a:gd name="connsiteX1" fmla="*/ 5904411 w 5904411"/>
              <a:gd name="connsiteY1" fmla="*/ 0 h 3967747"/>
              <a:gd name="connsiteX2" fmla="*/ 5904411 w 5904411"/>
              <a:gd name="connsiteY2" fmla="*/ 3967747 h 3967747"/>
              <a:gd name="connsiteX3" fmla="*/ 0 w 5904411"/>
              <a:gd name="connsiteY3" fmla="*/ 3967747 h 3967747"/>
              <a:gd name="connsiteX4" fmla="*/ 0 w 5904411"/>
              <a:gd name="connsiteY4" fmla="*/ 0 h 3967747"/>
              <a:gd name="connsiteX0" fmla="*/ 3590925 w 5904411"/>
              <a:gd name="connsiteY0" fmla="*/ 0 h 3967747"/>
              <a:gd name="connsiteX1" fmla="*/ 5904411 w 5904411"/>
              <a:gd name="connsiteY1" fmla="*/ 0 h 3967747"/>
              <a:gd name="connsiteX2" fmla="*/ 5904411 w 5904411"/>
              <a:gd name="connsiteY2" fmla="*/ 3967747 h 3967747"/>
              <a:gd name="connsiteX3" fmla="*/ 0 w 5904411"/>
              <a:gd name="connsiteY3" fmla="*/ 3967747 h 3967747"/>
              <a:gd name="connsiteX4" fmla="*/ 3590925 w 5904411"/>
              <a:gd name="connsiteY4" fmla="*/ 0 h 3967747"/>
              <a:gd name="connsiteX0" fmla="*/ 3857625 w 6171111"/>
              <a:gd name="connsiteY0" fmla="*/ 0 h 3967747"/>
              <a:gd name="connsiteX1" fmla="*/ 6171111 w 6171111"/>
              <a:gd name="connsiteY1" fmla="*/ 0 h 3967747"/>
              <a:gd name="connsiteX2" fmla="*/ 6171111 w 6171111"/>
              <a:gd name="connsiteY2" fmla="*/ 3967747 h 3967747"/>
              <a:gd name="connsiteX3" fmla="*/ 0 w 6171111"/>
              <a:gd name="connsiteY3" fmla="*/ 3958222 h 3967747"/>
              <a:gd name="connsiteX4" fmla="*/ 3857625 w 6171111"/>
              <a:gd name="connsiteY4" fmla="*/ 0 h 3967747"/>
              <a:gd name="connsiteX0" fmla="*/ 3952875 w 6171111"/>
              <a:gd name="connsiteY0" fmla="*/ 9525 h 3967747"/>
              <a:gd name="connsiteX1" fmla="*/ 6171111 w 6171111"/>
              <a:gd name="connsiteY1" fmla="*/ 0 h 3967747"/>
              <a:gd name="connsiteX2" fmla="*/ 6171111 w 6171111"/>
              <a:gd name="connsiteY2" fmla="*/ 3967747 h 3967747"/>
              <a:gd name="connsiteX3" fmla="*/ 0 w 6171111"/>
              <a:gd name="connsiteY3" fmla="*/ 3958222 h 3967747"/>
              <a:gd name="connsiteX4" fmla="*/ 3952875 w 6171111"/>
              <a:gd name="connsiteY4" fmla="*/ 9525 h 3967747"/>
              <a:gd name="connsiteX0" fmla="*/ 3925061 w 6171111"/>
              <a:gd name="connsiteY0" fmla="*/ 0 h 3972129"/>
              <a:gd name="connsiteX1" fmla="*/ 6171111 w 6171111"/>
              <a:gd name="connsiteY1" fmla="*/ 4382 h 3972129"/>
              <a:gd name="connsiteX2" fmla="*/ 6171111 w 6171111"/>
              <a:gd name="connsiteY2" fmla="*/ 3972129 h 3972129"/>
              <a:gd name="connsiteX3" fmla="*/ 0 w 6171111"/>
              <a:gd name="connsiteY3" fmla="*/ 3962604 h 3972129"/>
              <a:gd name="connsiteX4" fmla="*/ 3925061 w 6171111"/>
              <a:gd name="connsiteY4" fmla="*/ 0 h 3972129"/>
              <a:gd name="connsiteX0" fmla="*/ 3925061 w 6171111"/>
              <a:gd name="connsiteY0" fmla="*/ 381 h 3967747"/>
              <a:gd name="connsiteX1" fmla="*/ 6171111 w 6171111"/>
              <a:gd name="connsiteY1" fmla="*/ 0 h 3967747"/>
              <a:gd name="connsiteX2" fmla="*/ 6171111 w 6171111"/>
              <a:gd name="connsiteY2" fmla="*/ 3967747 h 3967747"/>
              <a:gd name="connsiteX3" fmla="*/ 0 w 6171111"/>
              <a:gd name="connsiteY3" fmla="*/ 3958222 h 3967747"/>
              <a:gd name="connsiteX4" fmla="*/ 3925061 w 6171111"/>
              <a:gd name="connsiteY4" fmla="*/ 381 h 3967747"/>
              <a:gd name="connsiteX0" fmla="*/ 3961821 w 6207871"/>
              <a:gd name="connsiteY0" fmla="*/ 381 h 3981196"/>
              <a:gd name="connsiteX1" fmla="*/ 6207871 w 6207871"/>
              <a:gd name="connsiteY1" fmla="*/ 0 h 3981196"/>
              <a:gd name="connsiteX2" fmla="*/ 6207871 w 6207871"/>
              <a:gd name="connsiteY2" fmla="*/ 3967747 h 3981196"/>
              <a:gd name="connsiteX3" fmla="*/ 0 w 6207871"/>
              <a:gd name="connsiteY3" fmla="*/ 3981196 h 3981196"/>
              <a:gd name="connsiteX4" fmla="*/ 3961821 w 6207871"/>
              <a:gd name="connsiteY4" fmla="*/ 381 h 3981196"/>
              <a:gd name="connsiteX0" fmla="*/ 3984796 w 6230846"/>
              <a:gd name="connsiteY0" fmla="*/ 381 h 3981196"/>
              <a:gd name="connsiteX1" fmla="*/ 6230846 w 6230846"/>
              <a:gd name="connsiteY1" fmla="*/ 0 h 3981196"/>
              <a:gd name="connsiteX2" fmla="*/ 6230846 w 6230846"/>
              <a:gd name="connsiteY2" fmla="*/ 3967747 h 3981196"/>
              <a:gd name="connsiteX3" fmla="*/ 0 w 6230846"/>
              <a:gd name="connsiteY3" fmla="*/ 3981196 h 3981196"/>
              <a:gd name="connsiteX4" fmla="*/ 3984796 w 6230846"/>
              <a:gd name="connsiteY4" fmla="*/ 381 h 3981196"/>
              <a:gd name="connsiteX0" fmla="*/ 3984796 w 8344852"/>
              <a:gd name="connsiteY0" fmla="*/ 381 h 3981196"/>
              <a:gd name="connsiteX1" fmla="*/ 8344852 w 8344852"/>
              <a:gd name="connsiteY1" fmla="*/ 0 h 3981196"/>
              <a:gd name="connsiteX2" fmla="*/ 6230846 w 8344852"/>
              <a:gd name="connsiteY2" fmla="*/ 3967747 h 3981196"/>
              <a:gd name="connsiteX3" fmla="*/ 0 w 8344852"/>
              <a:gd name="connsiteY3" fmla="*/ 3981196 h 3981196"/>
              <a:gd name="connsiteX4" fmla="*/ 3984796 w 8344852"/>
              <a:gd name="connsiteY4" fmla="*/ 381 h 3981196"/>
              <a:gd name="connsiteX0" fmla="*/ 3984796 w 8344852"/>
              <a:gd name="connsiteY0" fmla="*/ 381 h 3981196"/>
              <a:gd name="connsiteX1" fmla="*/ 8344852 w 8344852"/>
              <a:gd name="connsiteY1" fmla="*/ 0 h 3981196"/>
              <a:gd name="connsiteX2" fmla="*/ 8344852 w 8344852"/>
              <a:gd name="connsiteY2" fmla="*/ 3967748 h 3981196"/>
              <a:gd name="connsiteX3" fmla="*/ 0 w 8344852"/>
              <a:gd name="connsiteY3" fmla="*/ 3981196 h 3981196"/>
              <a:gd name="connsiteX4" fmla="*/ 3984796 w 8344852"/>
              <a:gd name="connsiteY4" fmla="*/ 381 h 3981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44852" h="3981196">
                <a:moveTo>
                  <a:pt x="3984796" y="381"/>
                </a:moveTo>
                <a:lnTo>
                  <a:pt x="8344852" y="0"/>
                </a:lnTo>
                <a:lnTo>
                  <a:pt x="8344852" y="3967748"/>
                </a:lnTo>
                <a:lnTo>
                  <a:pt x="0" y="3981196"/>
                </a:lnTo>
                <a:lnTo>
                  <a:pt x="3984796" y="381"/>
                </a:lnTo>
                <a:close/>
              </a:path>
            </a:pathLst>
          </a:custGeom>
          <a:solidFill>
            <a:schemeClr val="accent5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de-DE" sz="948" dirty="0"/>
          </a:p>
        </p:txBody>
      </p:sp>
      <p:sp>
        <p:nvSpPr>
          <p:cNvPr id="19" name="Rechteck 9">
            <a:extLst>
              <a:ext uri="{FF2B5EF4-FFF2-40B4-BE49-F238E27FC236}">
                <a16:creationId xmlns:a16="http://schemas.microsoft.com/office/drawing/2014/main" id="{9FD71789-74E3-45C9-B1BA-98AEA75CF44C}"/>
              </a:ext>
            </a:extLst>
          </p:cNvPr>
          <p:cNvSpPr/>
          <p:nvPr/>
        </p:nvSpPr>
        <p:spPr>
          <a:xfrm>
            <a:off x="0" y="3076960"/>
            <a:ext cx="7166810" cy="2654758"/>
          </a:xfrm>
          <a:custGeom>
            <a:avLst/>
            <a:gdLst>
              <a:gd name="connsiteX0" fmla="*/ 0 w 8810492"/>
              <a:gd name="connsiteY0" fmla="*/ 0 h 2937256"/>
              <a:gd name="connsiteX1" fmla="*/ 8810492 w 8810492"/>
              <a:gd name="connsiteY1" fmla="*/ 0 h 2937256"/>
              <a:gd name="connsiteX2" fmla="*/ 8810492 w 8810492"/>
              <a:gd name="connsiteY2" fmla="*/ 2937256 h 2937256"/>
              <a:gd name="connsiteX3" fmla="*/ 0 w 8810492"/>
              <a:gd name="connsiteY3" fmla="*/ 2937256 h 2937256"/>
              <a:gd name="connsiteX4" fmla="*/ 0 w 8810492"/>
              <a:gd name="connsiteY4" fmla="*/ 0 h 2937256"/>
              <a:gd name="connsiteX0" fmla="*/ 0 w 8810492"/>
              <a:gd name="connsiteY0" fmla="*/ 0 h 2937256"/>
              <a:gd name="connsiteX1" fmla="*/ 5858286 w 8810492"/>
              <a:gd name="connsiteY1" fmla="*/ 0 h 2937256"/>
              <a:gd name="connsiteX2" fmla="*/ 8810492 w 8810492"/>
              <a:gd name="connsiteY2" fmla="*/ 2937256 h 2937256"/>
              <a:gd name="connsiteX3" fmla="*/ 0 w 8810492"/>
              <a:gd name="connsiteY3" fmla="*/ 2937256 h 2937256"/>
              <a:gd name="connsiteX4" fmla="*/ 0 w 8810492"/>
              <a:gd name="connsiteY4" fmla="*/ 0 h 2937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10492" h="2937256">
                <a:moveTo>
                  <a:pt x="0" y="0"/>
                </a:moveTo>
                <a:lnTo>
                  <a:pt x="5858286" y="0"/>
                </a:lnTo>
                <a:lnTo>
                  <a:pt x="8810492" y="2937256"/>
                </a:lnTo>
                <a:lnTo>
                  <a:pt x="0" y="293725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de-DE" sz="948" dirty="0"/>
              <a:t> </a:t>
            </a:r>
          </a:p>
        </p:txBody>
      </p:sp>
      <p:sp>
        <p:nvSpPr>
          <p:cNvPr id="20" name="Rechteck 8">
            <a:extLst>
              <a:ext uri="{FF2B5EF4-FFF2-40B4-BE49-F238E27FC236}">
                <a16:creationId xmlns:a16="http://schemas.microsoft.com/office/drawing/2014/main" id="{E0A106CA-E2A4-4455-BD1E-8B7BA6CDC669}"/>
              </a:ext>
            </a:extLst>
          </p:cNvPr>
          <p:cNvSpPr/>
          <p:nvPr/>
        </p:nvSpPr>
        <p:spPr>
          <a:xfrm>
            <a:off x="-532" y="1918541"/>
            <a:ext cx="4515583" cy="3818288"/>
          </a:xfrm>
          <a:custGeom>
            <a:avLst/>
            <a:gdLst>
              <a:gd name="connsiteX0" fmla="*/ 0 w 3587931"/>
              <a:gd name="connsiteY0" fmla="*/ 0 h 5307874"/>
              <a:gd name="connsiteX1" fmla="*/ 3587931 w 3587931"/>
              <a:gd name="connsiteY1" fmla="*/ 0 h 5307874"/>
              <a:gd name="connsiteX2" fmla="*/ 3587931 w 3587931"/>
              <a:gd name="connsiteY2" fmla="*/ 5307874 h 5307874"/>
              <a:gd name="connsiteX3" fmla="*/ 0 w 3587931"/>
              <a:gd name="connsiteY3" fmla="*/ 5307874 h 5307874"/>
              <a:gd name="connsiteX4" fmla="*/ 0 w 3587931"/>
              <a:gd name="connsiteY4" fmla="*/ 0 h 5307874"/>
              <a:gd name="connsiteX0" fmla="*/ 0 w 3587931"/>
              <a:gd name="connsiteY0" fmla="*/ 0 h 5307874"/>
              <a:gd name="connsiteX1" fmla="*/ 3587931 w 3587931"/>
              <a:gd name="connsiteY1" fmla="*/ 0 h 5307874"/>
              <a:gd name="connsiteX2" fmla="*/ 3587931 w 3587931"/>
              <a:gd name="connsiteY2" fmla="*/ 3657600 h 5307874"/>
              <a:gd name="connsiteX3" fmla="*/ 3587931 w 3587931"/>
              <a:gd name="connsiteY3" fmla="*/ 5307874 h 5307874"/>
              <a:gd name="connsiteX4" fmla="*/ 0 w 3587931"/>
              <a:gd name="connsiteY4" fmla="*/ 5307874 h 5307874"/>
              <a:gd name="connsiteX5" fmla="*/ 0 w 3587931"/>
              <a:gd name="connsiteY5" fmla="*/ 0 h 5307874"/>
              <a:gd name="connsiteX0" fmla="*/ 0 w 3587931"/>
              <a:gd name="connsiteY0" fmla="*/ 0 h 5307874"/>
              <a:gd name="connsiteX1" fmla="*/ 1463039 w 3587931"/>
              <a:gd name="connsiteY1" fmla="*/ 1445623 h 5307874"/>
              <a:gd name="connsiteX2" fmla="*/ 3587931 w 3587931"/>
              <a:gd name="connsiteY2" fmla="*/ 3657600 h 5307874"/>
              <a:gd name="connsiteX3" fmla="*/ 3587931 w 3587931"/>
              <a:gd name="connsiteY3" fmla="*/ 5307874 h 5307874"/>
              <a:gd name="connsiteX4" fmla="*/ 0 w 3587931"/>
              <a:gd name="connsiteY4" fmla="*/ 5307874 h 5307874"/>
              <a:gd name="connsiteX5" fmla="*/ 0 w 3587931"/>
              <a:gd name="connsiteY5" fmla="*/ 0 h 5307874"/>
              <a:gd name="connsiteX0" fmla="*/ 0 w 3622765"/>
              <a:gd name="connsiteY0" fmla="*/ 0 h 5307874"/>
              <a:gd name="connsiteX1" fmla="*/ 1463039 w 3622765"/>
              <a:gd name="connsiteY1" fmla="*/ 1445623 h 5307874"/>
              <a:gd name="connsiteX2" fmla="*/ 3622765 w 3622765"/>
              <a:gd name="connsiteY2" fmla="*/ 3614057 h 5307874"/>
              <a:gd name="connsiteX3" fmla="*/ 3587931 w 3622765"/>
              <a:gd name="connsiteY3" fmla="*/ 5307874 h 5307874"/>
              <a:gd name="connsiteX4" fmla="*/ 0 w 3622765"/>
              <a:gd name="connsiteY4" fmla="*/ 5307874 h 5307874"/>
              <a:gd name="connsiteX5" fmla="*/ 0 w 3622765"/>
              <a:gd name="connsiteY5" fmla="*/ 0 h 5307874"/>
              <a:gd name="connsiteX0" fmla="*/ 0 w 3622765"/>
              <a:gd name="connsiteY0" fmla="*/ 0 h 5307874"/>
              <a:gd name="connsiteX1" fmla="*/ 1463039 w 3622765"/>
              <a:gd name="connsiteY1" fmla="*/ 1445623 h 5307874"/>
              <a:gd name="connsiteX2" fmla="*/ 3622765 w 3622765"/>
              <a:gd name="connsiteY2" fmla="*/ 3614057 h 5307874"/>
              <a:gd name="connsiteX3" fmla="*/ 3622765 w 3622765"/>
              <a:gd name="connsiteY3" fmla="*/ 5307874 h 5307874"/>
              <a:gd name="connsiteX4" fmla="*/ 0 w 3622765"/>
              <a:gd name="connsiteY4" fmla="*/ 5307874 h 5307874"/>
              <a:gd name="connsiteX5" fmla="*/ 0 w 3622765"/>
              <a:gd name="connsiteY5" fmla="*/ 0 h 5307874"/>
              <a:gd name="connsiteX0" fmla="*/ 0 w 3622765"/>
              <a:gd name="connsiteY0" fmla="*/ 0 h 5307874"/>
              <a:gd name="connsiteX1" fmla="*/ 1463039 w 3622765"/>
              <a:gd name="connsiteY1" fmla="*/ 1445623 h 5307874"/>
              <a:gd name="connsiteX2" fmla="*/ 3578520 w 3622765"/>
              <a:gd name="connsiteY2" fmla="*/ 3614057 h 5307874"/>
              <a:gd name="connsiteX3" fmla="*/ 3622765 w 3622765"/>
              <a:gd name="connsiteY3" fmla="*/ 5307874 h 5307874"/>
              <a:gd name="connsiteX4" fmla="*/ 0 w 3622765"/>
              <a:gd name="connsiteY4" fmla="*/ 5307874 h 5307874"/>
              <a:gd name="connsiteX5" fmla="*/ 0 w 3622765"/>
              <a:gd name="connsiteY5" fmla="*/ 0 h 5307874"/>
              <a:gd name="connsiteX0" fmla="*/ 0 w 3593268"/>
              <a:gd name="connsiteY0" fmla="*/ 0 h 5307874"/>
              <a:gd name="connsiteX1" fmla="*/ 1463039 w 3593268"/>
              <a:gd name="connsiteY1" fmla="*/ 1445623 h 5307874"/>
              <a:gd name="connsiteX2" fmla="*/ 3578520 w 3593268"/>
              <a:gd name="connsiteY2" fmla="*/ 3614057 h 5307874"/>
              <a:gd name="connsiteX3" fmla="*/ 3593268 w 3593268"/>
              <a:gd name="connsiteY3" fmla="*/ 5307874 h 5307874"/>
              <a:gd name="connsiteX4" fmla="*/ 0 w 3593268"/>
              <a:gd name="connsiteY4" fmla="*/ 5307874 h 5307874"/>
              <a:gd name="connsiteX5" fmla="*/ 0 w 3593268"/>
              <a:gd name="connsiteY5" fmla="*/ 0 h 5307874"/>
              <a:gd name="connsiteX0" fmla="*/ 0 w 3578520"/>
              <a:gd name="connsiteY0" fmla="*/ 0 h 5307874"/>
              <a:gd name="connsiteX1" fmla="*/ 1463039 w 3578520"/>
              <a:gd name="connsiteY1" fmla="*/ 1445623 h 5307874"/>
              <a:gd name="connsiteX2" fmla="*/ 3578520 w 3578520"/>
              <a:gd name="connsiteY2" fmla="*/ 3614057 h 5307874"/>
              <a:gd name="connsiteX3" fmla="*/ 3563771 w 3578520"/>
              <a:gd name="connsiteY3" fmla="*/ 5307874 h 5307874"/>
              <a:gd name="connsiteX4" fmla="*/ 0 w 3578520"/>
              <a:gd name="connsiteY4" fmla="*/ 5307874 h 5307874"/>
              <a:gd name="connsiteX5" fmla="*/ 0 w 3578520"/>
              <a:gd name="connsiteY5" fmla="*/ 0 h 5307874"/>
              <a:gd name="connsiteX0" fmla="*/ 0 w 3578520"/>
              <a:gd name="connsiteY0" fmla="*/ 0 h 5307874"/>
              <a:gd name="connsiteX1" fmla="*/ 1463039 w 3578520"/>
              <a:gd name="connsiteY1" fmla="*/ 1445623 h 5307874"/>
              <a:gd name="connsiteX2" fmla="*/ 3578520 w 3578520"/>
              <a:gd name="connsiteY2" fmla="*/ 3614057 h 5307874"/>
              <a:gd name="connsiteX3" fmla="*/ 3571146 w 3578520"/>
              <a:gd name="connsiteY3" fmla="*/ 5307874 h 5307874"/>
              <a:gd name="connsiteX4" fmla="*/ 0 w 3578520"/>
              <a:gd name="connsiteY4" fmla="*/ 5307874 h 5307874"/>
              <a:gd name="connsiteX5" fmla="*/ 0 w 3578520"/>
              <a:gd name="connsiteY5" fmla="*/ 0 h 5307874"/>
              <a:gd name="connsiteX0" fmla="*/ 0 w 3578520"/>
              <a:gd name="connsiteY0" fmla="*/ 0 h 5307874"/>
              <a:gd name="connsiteX1" fmla="*/ 1463039 w 3578520"/>
              <a:gd name="connsiteY1" fmla="*/ 1445623 h 5307874"/>
              <a:gd name="connsiteX2" fmla="*/ 3578520 w 3578520"/>
              <a:gd name="connsiteY2" fmla="*/ 3614057 h 5307874"/>
              <a:gd name="connsiteX3" fmla="*/ 3578520 w 3578520"/>
              <a:gd name="connsiteY3" fmla="*/ 5307874 h 5307874"/>
              <a:gd name="connsiteX4" fmla="*/ 0 w 3578520"/>
              <a:gd name="connsiteY4" fmla="*/ 5307874 h 5307874"/>
              <a:gd name="connsiteX5" fmla="*/ 0 w 3578520"/>
              <a:gd name="connsiteY5" fmla="*/ 0 h 5307874"/>
              <a:gd name="connsiteX0" fmla="*/ 0 w 3599785"/>
              <a:gd name="connsiteY0" fmla="*/ 0 h 3872478"/>
              <a:gd name="connsiteX1" fmla="*/ 1484304 w 3599785"/>
              <a:gd name="connsiteY1" fmla="*/ 10227 h 3872478"/>
              <a:gd name="connsiteX2" fmla="*/ 3599785 w 3599785"/>
              <a:gd name="connsiteY2" fmla="*/ 2178661 h 3872478"/>
              <a:gd name="connsiteX3" fmla="*/ 3599785 w 3599785"/>
              <a:gd name="connsiteY3" fmla="*/ 3872478 h 3872478"/>
              <a:gd name="connsiteX4" fmla="*/ 21265 w 3599785"/>
              <a:gd name="connsiteY4" fmla="*/ 3872478 h 3872478"/>
              <a:gd name="connsiteX5" fmla="*/ 0 w 3599785"/>
              <a:gd name="connsiteY5" fmla="*/ 0 h 3872478"/>
              <a:gd name="connsiteX0" fmla="*/ 0 w 3599785"/>
              <a:gd name="connsiteY0" fmla="*/ 0 h 4223352"/>
              <a:gd name="connsiteX1" fmla="*/ 1484304 w 3599785"/>
              <a:gd name="connsiteY1" fmla="*/ 10227 h 4223352"/>
              <a:gd name="connsiteX2" fmla="*/ 3599785 w 3599785"/>
              <a:gd name="connsiteY2" fmla="*/ 2178661 h 4223352"/>
              <a:gd name="connsiteX3" fmla="*/ 3589153 w 3599785"/>
              <a:gd name="connsiteY3" fmla="*/ 4223352 h 4223352"/>
              <a:gd name="connsiteX4" fmla="*/ 21265 w 3599785"/>
              <a:gd name="connsiteY4" fmla="*/ 3872478 h 4223352"/>
              <a:gd name="connsiteX5" fmla="*/ 0 w 3599785"/>
              <a:gd name="connsiteY5" fmla="*/ 0 h 4223352"/>
              <a:gd name="connsiteX0" fmla="*/ 0 w 3599785"/>
              <a:gd name="connsiteY0" fmla="*/ 0 h 4223352"/>
              <a:gd name="connsiteX1" fmla="*/ 1484304 w 3599785"/>
              <a:gd name="connsiteY1" fmla="*/ 10227 h 4223352"/>
              <a:gd name="connsiteX2" fmla="*/ 3599785 w 3599785"/>
              <a:gd name="connsiteY2" fmla="*/ 2178661 h 4223352"/>
              <a:gd name="connsiteX3" fmla="*/ 3589153 w 3599785"/>
              <a:gd name="connsiteY3" fmla="*/ 4223352 h 4223352"/>
              <a:gd name="connsiteX4" fmla="*/ 0 w 3599785"/>
              <a:gd name="connsiteY4" fmla="*/ 4212720 h 4223352"/>
              <a:gd name="connsiteX5" fmla="*/ 0 w 3599785"/>
              <a:gd name="connsiteY5" fmla="*/ 0 h 4223352"/>
              <a:gd name="connsiteX0" fmla="*/ 0 w 3599785"/>
              <a:gd name="connsiteY0" fmla="*/ 7190 h 4230542"/>
              <a:gd name="connsiteX1" fmla="*/ 1484304 w 3599785"/>
              <a:gd name="connsiteY1" fmla="*/ 0 h 4230542"/>
              <a:gd name="connsiteX2" fmla="*/ 3599785 w 3599785"/>
              <a:gd name="connsiteY2" fmla="*/ 2185851 h 4230542"/>
              <a:gd name="connsiteX3" fmla="*/ 3589153 w 3599785"/>
              <a:gd name="connsiteY3" fmla="*/ 4230542 h 4230542"/>
              <a:gd name="connsiteX4" fmla="*/ 0 w 3599785"/>
              <a:gd name="connsiteY4" fmla="*/ 4219910 h 4230542"/>
              <a:gd name="connsiteX5" fmla="*/ 0 w 3599785"/>
              <a:gd name="connsiteY5" fmla="*/ 7190 h 4230542"/>
              <a:gd name="connsiteX0" fmla="*/ 0 w 3607160"/>
              <a:gd name="connsiteY0" fmla="*/ 14564 h 4230542"/>
              <a:gd name="connsiteX1" fmla="*/ 1491679 w 3607160"/>
              <a:gd name="connsiteY1" fmla="*/ 0 h 4230542"/>
              <a:gd name="connsiteX2" fmla="*/ 3607160 w 3607160"/>
              <a:gd name="connsiteY2" fmla="*/ 2185851 h 4230542"/>
              <a:gd name="connsiteX3" fmla="*/ 3596528 w 3607160"/>
              <a:gd name="connsiteY3" fmla="*/ 4230542 h 4230542"/>
              <a:gd name="connsiteX4" fmla="*/ 7375 w 3607160"/>
              <a:gd name="connsiteY4" fmla="*/ 4219910 h 4230542"/>
              <a:gd name="connsiteX5" fmla="*/ 0 w 3607160"/>
              <a:gd name="connsiteY5" fmla="*/ 14564 h 4230542"/>
              <a:gd name="connsiteX0" fmla="*/ 709 w 3600495"/>
              <a:gd name="connsiteY0" fmla="*/ 0 h 4407707"/>
              <a:gd name="connsiteX1" fmla="*/ 1485014 w 3600495"/>
              <a:gd name="connsiteY1" fmla="*/ 177165 h 4407707"/>
              <a:gd name="connsiteX2" fmla="*/ 3600495 w 3600495"/>
              <a:gd name="connsiteY2" fmla="*/ 2363016 h 4407707"/>
              <a:gd name="connsiteX3" fmla="*/ 3589863 w 3600495"/>
              <a:gd name="connsiteY3" fmla="*/ 4407707 h 4407707"/>
              <a:gd name="connsiteX4" fmla="*/ 710 w 3600495"/>
              <a:gd name="connsiteY4" fmla="*/ 4397075 h 4407707"/>
              <a:gd name="connsiteX5" fmla="*/ 709 w 3600495"/>
              <a:gd name="connsiteY5" fmla="*/ 0 h 4407707"/>
              <a:gd name="connsiteX0" fmla="*/ 709 w 3600495"/>
              <a:gd name="connsiteY0" fmla="*/ 0 h 4230727"/>
              <a:gd name="connsiteX1" fmla="*/ 1485014 w 3600495"/>
              <a:gd name="connsiteY1" fmla="*/ 185 h 4230727"/>
              <a:gd name="connsiteX2" fmla="*/ 3600495 w 3600495"/>
              <a:gd name="connsiteY2" fmla="*/ 2186036 h 4230727"/>
              <a:gd name="connsiteX3" fmla="*/ 3589863 w 3600495"/>
              <a:gd name="connsiteY3" fmla="*/ 4230727 h 4230727"/>
              <a:gd name="connsiteX4" fmla="*/ 710 w 3600495"/>
              <a:gd name="connsiteY4" fmla="*/ 4220095 h 4230727"/>
              <a:gd name="connsiteX5" fmla="*/ 709 w 3600495"/>
              <a:gd name="connsiteY5" fmla="*/ 0 h 4230727"/>
              <a:gd name="connsiteX0" fmla="*/ 709 w 5551215"/>
              <a:gd name="connsiteY0" fmla="*/ 0 h 4232550"/>
              <a:gd name="connsiteX1" fmla="*/ 1485014 w 5551215"/>
              <a:gd name="connsiteY1" fmla="*/ 185 h 4232550"/>
              <a:gd name="connsiteX2" fmla="*/ 5551215 w 5551215"/>
              <a:gd name="connsiteY2" fmla="*/ 4232550 h 4232550"/>
              <a:gd name="connsiteX3" fmla="*/ 3589863 w 5551215"/>
              <a:gd name="connsiteY3" fmla="*/ 4230727 h 4232550"/>
              <a:gd name="connsiteX4" fmla="*/ 710 w 5551215"/>
              <a:gd name="connsiteY4" fmla="*/ 4220095 h 4232550"/>
              <a:gd name="connsiteX5" fmla="*/ 709 w 5551215"/>
              <a:gd name="connsiteY5" fmla="*/ 0 h 4232550"/>
              <a:gd name="connsiteX0" fmla="*/ 709 w 5551215"/>
              <a:gd name="connsiteY0" fmla="*/ 0 h 4232550"/>
              <a:gd name="connsiteX1" fmla="*/ 1485014 w 5551215"/>
              <a:gd name="connsiteY1" fmla="*/ 185 h 4232550"/>
              <a:gd name="connsiteX2" fmla="*/ 5551215 w 5551215"/>
              <a:gd name="connsiteY2" fmla="*/ 4232550 h 4232550"/>
              <a:gd name="connsiteX3" fmla="*/ 710 w 5551215"/>
              <a:gd name="connsiteY3" fmla="*/ 4220095 h 4232550"/>
              <a:gd name="connsiteX4" fmla="*/ 709 w 5551215"/>
              <a:gd name="connsiteY4" fmla="*/ 0 h 4232550"/>
              <a:gd name="connsiteX0" fmla="*/ 709 w 5551215"/>
              <a:gd name="connsiteY0" fmla="*/ 0 h 4224599"/>
              <a:gd name="connsiteX1" fmla="*/ 1485014 w 5551215"/>
              <a:gd name="connsiteY1" fmla="*/ 185 h 4224599"/>
              <a:gd name="connsiteX2" fmla="*/ 5551215 w 5551215"/>
              <a:gd name="connsiteY2" fmla="*/ 4224599 h 4224599"/>
              <a:gd name="connsiteX3" fmla="*/ 710 w 5551215"/>
              <a:gd name="connsiteY3" fmla="*/ 4220095 h 4224599"/>
              <a:gd name="connsiteX4" fmla="*/ 709 w 5551215"/>
              <a:gd name="connsiteY4" fmla="*/ 0 h 4224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51215" h="4224599">
                <a:moveTo>
                  <a:pt x="709" y="0"/>
                </a:moveTo>
                <a:lnTo>
                  <a:pt x="1485014" y="185"/>
                </a:lnTo>
                <a:lnTo>
                  <a:pt x="5551215" y="4224599"/>
                </a:lnTo>
                <a:lnTo>
                  <a:pt x="710" y="4220095"/>
                </a:lnTo>
                <a:cubicBezTo>
                  <a:pt x="-1748" y="2818313"/>
                  <a:pt x="3167" y="1401782"/>
                  <a:pt x="709" y="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de-DE" sz="948"/>
          </a:p>
        </p:txBody>
      </p:sp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662106" y="2376764"/>
            <a:ext cx="1351511" cy="184666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662079" y="3196422"/>
            <a:ext cx="2955988" cy="369332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662079" y="4190197"/>
            <a:ext cx="4575277" cy="184666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2106" y="2615038"/>
            <a:ext cx="2356721" cy="184666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2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2078" y="3646341"/>
            <a:ext cx="3604114" cy="369332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2400" b="0">
                <a:solidFill>
                  <a:schemeClr val="accent1"/>
                </a:solidFill>
              </a:defRPr>
            </a:lvl1pPr>
            <a:lvl3pPr marL="54000" indent="0">
              <a:buNone/>
              <a:defRPr/>
            </a:lvl3pPr>
            <a:lvl4pPr marL="135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2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2106" y="4427201"/>
            <a:ext cx="3571797" cy="184666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21" name="Grafik 20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761" y="275090"/>
            <a:ext cx="1101035" cy="453810"/>
          </a:xfrm>
          <a:prstGeom prst="rect">
            <a:avLst/>
          </a:prstGeom>
        </p:spPr>
      </p:pic>
      <p:pic>
        <p:nvPicPr>
          <p:cNvPr id="23" name="Grafik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28" y="291459"/>
            <a:ext cx="1323000" cy="426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992964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ein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0"/>
          </p:nvPr>
        </p:nvSpPr>
        <p:spPr>
          <a:xfrm>
            <a:off x="656033" y="1236928"/>
            <a:ext cx="7935516" cy="3620823"/>
          </a:xfrm>
        </p:spPr>
        <p:txBody>
          <a:bodyPr/>
          <a:lstStyle>
            <a:lvl1pPr>
              <a:spcBef>
                <a:spcPts val="900"/>
              </a:spcBef>
              <a:defRPr/>
            </a:lvl1pPr>
            <a:lvl3pPr>
              <a:spcBef>
                <a:spcPts val="900"/>
              </a:spcBef>
              <a:defRPr/>
            </a:lvl3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161833041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2 Inhalte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>
          <a:xfrm>
            <a:off x="656035" y="1234281"/>
            <a:ext cx="3896915" cy="3634052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quarter" idx="15"/>
          </p:nvPr>
        </p:nvSpPr>
        <p:spPr>
          <a:xfrm>
            <a:off x="4700588" y="1234281"/>
            <a:ext cx="3896915" cy="3634052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6623438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4700587" y="1236929"/>
            <a:ext cx="3890963" cy="3620821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>
          <a:xfrm>
            <a:off x="656035" y="1236928"/>
            <a:ext cx="3896915" cy="3631406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7936818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Inhal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6053137" y="1236929"/>
            <a:ext cx="2538412" cy="3620821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>
          <a:xfrm>
            <a:off x="656035" y="1236928"/>
            <a:ext cx="5249465" cy="3631406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1244550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Inhalt und Bild_qu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1" y="3417627"/>
            <a:ext cx="9143999" cy="1690155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>
          <a:xfrm>
            <a:off x="656035" y="1236928"/>
            <a:ext cx="7935515" cy="1998729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62492546"/>
      </p:ext>
    </p:extLst>
  </p:cSld>
  <p:clrMapOvr>
    <a:masterClrMapping/>
  </p:clrMapOvr>
  <p:hf hd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Inhalt und Bild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6053137" y="1236929"/>
            <a:ext cx="3090863" cy="3870853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>
          <a:xfrm>
            <a:off x="656035" y="1236928"/>
            <a:ext cx="5249465" cy="3631406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7301028"/>
      </p:ext>
    </p:extLst>
  </p:cSld>
  <p:clrMapOvr>
    <a:masterClrMapping/>
  </p:clrMapOvr>
  <p:hf hd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el und 3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56035" y="288396"/>
            <a:ext cx="7935515" cy="570178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>
          <a:xfrm>
            <a:off x="656035" y="1234281"/>
            <a:ext cx="2549128" cy="3634052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quarter" idx="14"/>
          </p:nvPr>
        </p:nvSpPr>
        <p:spPr>
          <a:xfrm>
            <a:off x="3343275" y="1234281"/>
            <a:ext cx="2562226" cy="3634052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0" name="Inhaltsplatzhalter 3"/>
          <p:cNvSpPr>
            <a:spLocks noGrp="1"/>
          </p:cNvSpPr>
          <p:nvPr>
            <p:ph sz="quarter" idx="15"/>
          </p:nvPr>
        </p:nvSpPr>
        <p:spPr>
          <a:xfrm>
            <a:off x="6053137" y="1234281"/>
            <a:ext cx="2538413" cy="3634052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4282892"/>
      </p:ext>
    </p:extLst>
  </p:cSld>
  <p:clrMapOvr>
    <a:masterClrMapping/>
  </p:clrMapOvr>
  <p:hf hdr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el und 4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656034" y="1236928"/>
            <a:ext cx="3225404" cy="1110000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4"/>
          </p:nvPr>
        </p:nvSpPr>
        <p:spPr>
          <a:xfrm>
            <a:off x="656034" y="2452651"/>
            <a:ext cx="3225403" cy="1110000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5"/>
          </p:nvPr>
        </p:nvSpPr>
        <p:spPr>
          <a:xfrm>
            <a:off x="656033" y="3668376"/>
            <a:ext cx="3225403" cy="1189374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5" name="Inhaltsplatzhalter 4"/>
          <p:cNvSpPr>
            <a:spLocks noGrp="1"/>
          </p:cNvSpPr>
          <p:nvPr>
            <p:ph sz="quarter" idx="16"/>
          </p:nvPr>
        </p:nvSpPr>
        <p:spPr>
          <a:xfrm>
            <a:off x="4024312" y="1236928"/>
            <a:ext cx="4567238" cy="3631406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67293147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elfolie_TUD_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0"/>
            <a:ext cx="9144000" cy="5715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pic>
        <p:nvPicPr>
          <p:cNvPr id="4" name="Grafik 3" descr="Logo. Acht unregelmäßige Dreiecksflächen sind, im Uhrzeigersinn zu einem regelmäßig achteckigen Ring angeordnet. Links daneben zweizeilig der Schriftzug &quot;DRESDEN concept" title="Logo Dresden concept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5770" y="274436"/>
            <a:ext cx="1097930" cy="453000"/>
          </a:xfrm>
          <a:prstGeom prst="rect">
            <a:avLst/>
          </a:prstGeom>
        </p:spPr>
      </p:pic>
      <p:pic>
        <p:nvPicPr>
          <p:cNvPr id="3" name="Grafik 2" descr="Logo. Schriftzug &quot;Technische Universität Dresden&quot;. Links davon befindet sich ein Achteck, das in zwei Bereiche aufgeteilt ist, die zusammen die Buchstaben &quot;T&quot; und &quot;U&quot; ergeben." title="Logo der TU Dresd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28" y="291443"/>
            <a:ext cx="1323772" cy="429000"/>
          </a:xfrm>
          <a:prstGeom prst="rect">
            <a:avLst/>
          </a:prstGeom>
        </p:spPr>
      </p:pic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662107" y="2376764"/>
            <a:ext cx="1242456" cy="184666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200" b="1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662079" y="3196422"/>
            <a:ext cx="2846933" cy="369332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662079" y="4190197"/>
            <a:ext cx="4466223" cy="184666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 marL="0" indent="0" algn="l">
              <a:buNone/>
              <a:defRPr b="0">
                <a:solidFill>
                  <a:schemeClr val="bg1">
                    <a:alpha val="7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2106" y="2615038"/>
            <a:ext cx="2247667" cy="184666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200"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2078" y="3646341"/>
            <a:ext cx="3495059" cy="369332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2400" b="0">
                <a:solidFill>
                  <a:schemeClr val="bg1"/>
                </a:solidFill>
              </a:defRPr>
            </a:lvl1pPr>
            <a:lvl3pPr marL="54000" indent="0">
              <a:buNone/>
              <a:defRPr/>
            </a:lvl3pPr>
            <a:lvl4pPr marL="135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8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2106" y="4427201"/>
            <a:ext cx="3462743" cy="184666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</p:spTree>
    <p:extLst>
      <p:ext uri="{BB962C8B-B14F-4D97-AF65-F5344CB8AC3E}">
        <p14:creationId xmlns:p14="http://schemas.microsoft.com/office/powerpoint/2010/main" val="823284464"/>
      </p:ext>
    </p:extLst>
  </p:cSld>
  <p:clrMapOvr>
    <a:masterClrMapping/>
  </p:clrMapOvr>
  <p:hf hd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2 Titel und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 txBox="1">
            <a:spLocks/>
          </p:cNvSpPr>
          <p:nvPr/>
        </p:nvSpPr>
        <p:spPr>
          <a:xfrm>
            <a:off x="4700588" y="306921"/>
            <a:ext cx="3784601" cy="551789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b="1" kern="1200" baseline="0">
                <a:solidFill>
                  <a:schemeClr val="tx2"/>
                </a:solidFill>
                <a:latin typeface="Open Sans" panose="020B0606030504020204" pitchFamily="34" charset="0"/>
                <a:ea typeface="+mj-ea"/>
                <a:cs typeface="+mj-cs"/>
              </a:defRPr>
            </a:lvl1pPr>
          </a:lstStyle>
          <a:p>
            <a:r>
              <a:rPr lang="de-DE" sz="1800" dirty="0">
                <a:solidFill>
                  <a:schemeClr val="accent1"/>
                </a:solidFill>
              </a:rPr>
              <a:t>Titelmasterformat durch Klicken bearbeiten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656035" y="306256"/>
            <a:ext cx="3896915" cy="552318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2"/>
          </p:nvPr>
        </p:nvSpPr>
        <p:spPr>
          <a:xfrm>
            <a:off x="656035" y="1236928"/>
            <a:ext cx="3896915" cy="3631406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10" name="Inhaltsplatzhalter 3"/>
          <p:cNvSpPr>
            <a:spLocks noGrp="1"/>
          </p:cNvSpPr>
          <p:nvPr>
            <p:ph sz="quarter" idx="13"/>
          </p:nvPr>
        </p:nvSpPr>
        <p:spPr>
          <a:xfrm>
            <a:off x="4705422" y="1238822"/>
            <a:ext cx="3896915" cy="3631406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871355"/>
      </p:ext>
    </p:extLst>
  </p:cSld>
  <p:clrMapOvr>
    <a:masterClrMapping/>
  </p:clrMapOvr>
  <p:hf hdr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el und 18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56035" y="288397"/>
            <a:ext cx="7935515" cy="424657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9" name="Bildplatzhalter 2"/>
          <p:cNvSpPr>
            <a:spLocks noGrp="1"/>
          </p:cNvSpPr>
          <p:nvPr>
            <p:ph type="pic" sz="quarter" idx="10"/>
          </p:nvPr>
        </p:nvSpPr>
        <p:spPr>
          <a:xfrm>
            <a:off x="659839" y="866237"/>
            <a:ext cx="1174500" cy="1305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20" name="Bildplatzhalter 2"/>
          <p:cNvSpPr>
            <a:spLocks noGrp="1"/>
          </p:cNvSpPr>
          <p:nvPr>
            <p:ph type="pic" sz="quarter" idx="11"/>
          </p:nvPr>
        </p:nvSpPr>
        <p:spPr>
          <a:xfrm>
            <a:off x="1934267" y="866237"/>
            <a:ext cx="1174500" cy="1305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21" name="Bildplatzhalter 2"/>
          <p:cNvSpPr>
            <a:spLocks noGrp="1"/>
          </p:cNvSpPr>
          <p:nvPr>
            <p:ph type="pic" sz="quarter" idx="12"/>
          </p:nvPr>
        </p:nvSpPr>
        <p:spPr>
          <a:xfrm>
            <a:off x="3208696" y="866237"/>
            <a:ext cx="1174500" cy="1305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22" name="Bildplatzhalter 2"/>
          <p:cNvSpPr>
            <a:spLocks noGrp="1"/>
          </p:cNvSpPr>
          <p:nvPr>
            <p:ph type="pic" sz="quarter" idx="13"/>
          </p:nvPr>
        </p:nvSpPr>
        <p:spPr>
          <a:xfrm>
            <a:off x="4483124" y="866237"/>
            <a:ext cx="1174500" cy="1305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2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5757551" y="864557"/>
            <a:ext cx="1174500" cy="1305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24" name="Bildplatzhalter 2"/>
          <p:cNvSpPr>
            <a:spLocks noGrp="1"/>
          </p:cNvSpPr>
          <p:nvPr>
            <p:ph type="pic" sz="quarter" idx="15"/>
          </p:nvPr>
        </p:nvSpPr>
        <p:spPr>
          <a:xfrm>
            <a:off x="665500" y="2290896"/>
            <a:ext cx="1174500" cy="1305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25" name="Bildplatzhalter 2"/>
          <p:cNvSpPr>
            <a:spLocks noGrp="1"/>
          </p:cNvSpPr>
          <p:nvPr>
            <p:ph type="pic" sz="quarter" idx="16"/>
          </p:nvPr>
        </p:nvSpPr>
        <p:spPr>
          <a:xfrm>
            <a:off x="1939928" y="2290896"/>
            <a:ext cx="1174500" cy="1305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26" name="Bildplatzhalter 2"/>
          <p:cNvSpPr>
            <a:spLocks noGrp="1"/>
          </p:cNvSpPr>
          <p:nvPr>
            <p:ph type="pic" sz="quarter" idx="17"/>
          </p:nvPr>
        </p:nvSpPr>
        <p:spPr>
          <a:xfrm>
            <a:off x="3214357" y="2290896"/>
            <a:ext cx="1174500" cy="1305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27" name="Bildplatzhalter 2"/>
          <p:cNvSpPr>
            <a:spLocks noGrp="1"/>
          </p:cNvSpPr>
          <p:nvPr>
            <p:ph type="pic" sz="quarter" idx="18"/>
          </p:nvPr>
        </p:nvSpPr>
        <p:spPr>
          <a:xfrm>
            <a:off x="4488785" y="2290896"/>
            <a:ext cx="1174500" cy="1305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28" name="Bildplatzhalter 2"/>
          <p:cNvSpPr>
            <a:spLocks noGrp="1"/>
          </p:cNvSpPr>
          <p:nvPr>
            <p:ph type="pic" sz="quarter" idx="19"/>
          </p:nvPr>
        </p:nvSpPr>
        <p:spPr>
          <a:xfrm>
            <a:off x="5763212" y="2289216"/>
            <a:ext cx="1174500" cy="1305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29" name="Bildplatzhalter 2"/>
          <p:cNvSpPr>
            <a:spLocks noGrp="1"/>
          </p:cNvSpPr>
          <p:nvPr>
            <p:ph type="pic" sz="quarter" idx="20"/>
          </p:nvPr>
        </p:nvSpPr>
        <p:spPr>
          <a:xfrm>
            <a:off x="664372" y="3708013"/>
            <a:ext cx="1174500" cy="1305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30" name="Bildplatzhalter 2"/>
          <p:cNvSpPr>
            <a:spLocks noGrp="1"/>
          </p:cNvSpPr>
          <p:nvPr>
            <p:ph type="pic" sz="quarter" idx="21"/>
          </p:nvPr>
        </p:nvSpPr>
        <p:spPr>
          <a:xfrm>
            <a:off x="1938800" y="3708013"/>
            <a:ext cx="1174500" cy="1305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31" name="Bildplatzhalter 2"/>
          <p:cNvSpPr>
            <a:spLocks noGrp="1"/>
          </p:cNvSpPr>
          <p:nvPr>
            <p:ph type="pic" sz="quarter" idx="22"/>
          </p:nvPr>
        </p:nvSpPr>
        <p:spPr>
          <a:xfrm>
            <a:off x="3213229" y="3708013"/>
            <a:ext cx="1174500" cy="1305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32" name="Bildplatzhalter 2"/>
          <p:cNvSpPr>
            <a:spLocks noGrp="1"/>
          </p:cNvSpPr>
          <p:nvPr>
            <p:ph type="pic" sz="quarter" idx="23"/>
          </p:nvPr>
        </p:nvSpPr>
        <p:spPr>
          <a:xfrm>
            <a:off x="4487657" y="3708013"/>
            <a:ext cx="1174500" cy="1305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33" name="Bildplatzhalter 2"/>
          <p:cNvSpPr>
            <a:spLocks noGrp="1"/>
          </p:cNvSpPr>
          <p:nvPr>
            <p:ph type="pic" sz="quarter" idx="24"/>
          </p:nvPr>
        </p:nvSpPr>
        <p:spPr>
          <a:xfrm>
            <a:off x="5762084" y="3706333"/>
            <a:ext cx="1174500" cy="1305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34" name="Bildplatzhalter 2"/>
          <p:cNvSpPr>
            <a:spLocks noGrp="1"/>
          </p:cNvSpPr>
          <p:nvPr>
            <p:ph type="pic" sz="quarter" idx="25"/>
          </p:nvPr>
        </p:nvSpPr>
        <p:spPr>
          <a:xfrm>
            <a:off x="7038809" y="864557"/>
            <a:ext cx="1174500" cy="1305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35" name="Bildplatzhalter 2"/>
          <p:cNvSpPr>
            <a:spLocks noGrp="1"/>
          </p:cNvSpPr>
          <p:nvPr>
            <p:ph type="pic" sz="quarter" idx="26"/>
          </p:nvPr>
        </p:nvSpPr>
        <p:spPr>
          <a:xfrm>
            <a:off x="7038809" y="2289216"/>
            <a:ext cx="1174500" cy="1305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36" name="Bildplatzhalter 2"/>
          <p:cNvSpPr>
            <a:spLocks noGrp="1"/>
          </p:cNvSpPr>
          <p:nvPr>
            <p:ph type="pic" sz="quarter" idx="27"/>
          </p:nvPr>
        </p:nvSpPr>
        <p:spPr>
          <a:xfrm>
            <a:off x="7037681" y="3706333"/>
            <a:ext cx="1174500" cy="1305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62544443"/>
      </p:ext>
    </p:extLst>
  </p:cSld>
  <p:clrMapOvr>
    <a:masterClrMapping/>
  </p:clrMapOvr>
  <p:hf hdr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el und 8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56035" y="288397"/>
            <a:ext cx="7935515" cy="424657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659839" y="858574"/>
            <a:ext cx="1873811" cy="195157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9" name="Bildplatzhalter 2"/>
          <p:cNvSpPr>
            <a:spLocks noGrp="1"/>
          </p:cNvSpPr>
          <p:nvPr>
            <p:ph type="pic" sz="quarter" idx="11"/>
          </p:nvPr>
        </p:nvSpPr>
        <p:spPr>
          <a:xfrm>
            <a:off x="2681443" y="858574"/>
            <a:ext cx="1873811" cy="195157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10" name="Bildplatzhalter 2"/>
          <p:cNvSpPr>
            <a:spLocks noGrp="1"/>
          </p:cNvSpPr>
          <p:nvPr>
            <p:ph type="pic" sz="quarter" idx="12"/>
          </p:nvPr>
        </p:nvSpPr>
        <p:spPr>
          <a:xfrm>
            <a:off x="4703047" y="858574"/>
            <a:ext cx="1873811" cy="195157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11" name="Bildplatzhalter 2"/>
          <p:cNvSpPr>
            <a:spLocks noGrp="1"/>
          </p:cNvSpPr>
          <p:nvPr>
            <p:ph type="pic" sz="quarter" idx="13"/>
          </p:nvPr>
        </p:nvSpPr>
        <p:spPr>
          <a:xfrm>
            <a:off x="6724651" y="858574"/>
            <a:ext cx="1873811" cy="195157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12" name="Bildplatzhalter 2"/>
          <p:cNvSpPr>
            <a:spLocks noGrp="1"/>
          </p:cNvSpPr>
          <p:nvPr>
            <p:ph type="pic" sz="quarter" idx="14"/>
          </p:nvPr>
        </p:nvSpPr>
        <p:spPr>
          <a:xfrm>
            <a:off x="660107" y="2976956"/>
            <a:ext cx="1873811" cy="195157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13" name="Bildplatzhalter 2"/>
          <p:cNvSpPr>
            <a:spLocks noGrp="1"/>
          </p:cNvSpPr>
          <p:nvPr>
            <p:ph type="pic" sz="quarter" idx="15"/>
          </p:nvPr>
        </p:nvSpPr>
        <p:spPr>
          <a:xfrm>
            <a:off x="2681711" y="2976956"/>
            <a:ext cx="1873811" cy="195157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14" name="Bildplatzhalter 2"/>
          <p:cNvSpPr>
            <a:spLocks noGrp="1"/>
          </p:cNvSpPr>
          <p:nvPr>
            <p:ph type="pic" sz="quarter" idx="16"/>
          </p:nvPr>
        </p:nvSpPr>
        <p:spPr>
          <a:xfrm>
            <a:off x="4703315" y="2976956"/>
            <a:ext cx="1873811" cy="195157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15" name="Bildplatzhalter 2"/>
          <p:cNvSpPr>
            <a:spLocks noGrp="1"/>
          </p:cNvSpPr>
          <p:nvPr>
            <p:ph type="pic" sz="quarter" idx="17"/>
          </p:nvPr>
        </p:nvSpPr>
        <p:spPr>
          <a:xfrm>
            <a:off x="6724918" y="2976956"/>
            <a:ext cx="1873811" cy="195157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015315"/>
      </p:ext>
    </p:extLst>
  </p:cSld>
  <p:clrMapOvr>
    <a:masterClrMapping/>
  </p:clrMapOvr>
  <p:hf hdr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el und 6 Bilder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56035" y="288397"/>
            <a:ext cx="7935515" cy="424657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2"/>
          </p:nvPr>
        </p:nvSpPr>
        <p:spPr>
          <a:xfrm>
            <a:off x="7277" y="881320"/>
            <a:ext cx="3037500" cy="21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14" name="Bildplatzhalter 2"/>
          <p:cNvSpPr>
            <a:spLocks noGrp="1"/>
          </p:cNvSpPr>
          <p:nvPr>
            <p:ph type="pic" sz="quarter" idx="13"/>
          </p:nvPr>
        </p:nvSpPr>
        <p:spPr>
          <a:xfrm>
            <a:off x="3060998" y="881320"/>
            <a:ext cx="3037500" cy="21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15" name="Bildplatzhalter 2"/>
          <p:cNvSpPr>
            <a:spLocks noGrp="1"/>
          </p:cNvSpPr>
          <p:nvPr>
            <p:ph type="pic" sz="quarter" idx="14"/>
          </p:nvPr>
        </p:nvSpPr>
        <p:spPr>
          <a:xfrm>
            <a:off x="6114720" y="881320"/>
            <a:ext cx="3037500" cy="21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16" name="Bildplatzhalter 2"/>
          <p:cNvSpPr>
            <a:spLocks noGrp="1"/>
          </p:cNvSpPr>
          <p:nvPr>
            <p:ph type="pic" sz="quarter" idx="15"/>
          </p:nvPr>
        </p:nvSpPr>
        <p:spPr>
          <a:xfrm>
            <a:off x="3863" y="3002095"/>
            <a:ext cx="3037500" cy="21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17" name="Bildplatzhalter 2"/>
          <p:cNvSpPr>
            <a:spLocks noGrp="1"/>
          </p:cNvSpPr>
          <p:nvPr>
            <p:ph type="pic" sz="quarter" idx="16"/>
          </p:nvPr>
        </p:nvSpPr>
        <p:spPr>
          <a:xfrm>
            <a:off x="3057584" y="3002095"/>
            <a:ext cx="3037500" cy="21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18" name="Bildplatzhalter 2"/>
          <p:cNvSpPr>
            <a:spLocks noGrp="1"/>
          </p:cNvSpPr>
          <p:nvPr>
            <p:ph type="pic" sz="quarter" idx="17"/>
          </p:nvPr>
        </p:nvSpPr>
        <p:spPr>
          <a:xfrm>
            <a:off x="6111306" y="3002095"/>
            <a:ext cx="3037500" cy="21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4686865"/>
      </p:ext>
    </p:extLst>
  </p:cSld>
  <p:clrMapOvr>
    <a:masterClrMapping/>
  </p:clrMapOvr>
  <p:hf hdr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56035" y="288397"/>
            <a:ext cx="7935515" cy="424657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88772716"/>
      </p:ext>
    </p:extLst>
  </p:cSld>
  <p:clrMapOvr>
    <a:masterClrMapping/>
  </p:clrMapOvr>
  <p:hf hdr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56035" y="288397"/>
            <a:ext cx="7935515" cy="424657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0"/>
          </p:nvPr>
        </p:nvSpPr>
        <p:spPr>
          <a:xfrm>
            <a:off x="0" y="858573"/>
            <a:ext cx="9144000" cy="4249208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4040095"/>
      </p:ext>
    </p:extLst>
  </p:cSld>
  <p:clrMapOvr>
    <a:masterClrMapping/>
  </p:clrMapOvr>
  <p:hf hdr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0" y="5"/>
            <a:ext cx="9144000" cy="5107776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3675031"/>
      </p:ext>
    </p:extLst>
  </p:cSld>
  <p:clrMapOvr>
    <a:masterClrMapping/>
  </p:clrMapOvr>
  <p:hf hdr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9144000" cy="5107780"/>
          </a:xfrm>
          <a:prstGeom prst="rect">
            <a:avLst/>
          </a:prstGeom>
          <a:gradFill>
            <a:gsLst>
              <a:gs pos="14000">
                <a:schemeClr val="accent2"/>
              </a:gs>
              <a:gs pos="100000">
                <a:schemeClr val="accent1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62079" y="3196422"/>
            <a:ext cx="2846933" cy="369332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5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2078" y="3646341"/>
            <a:ext cx="3495059" cy="369332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2400" b="0">
                <a:solidFill>
                  <a:schemeClr val="bg1"/>
                </a:solidFill>
              </a:defRPr>
            </a:lvl1pPr>
            <a:lvl3pPr marL="54000" indent="0">
              <a:buNone/>
              <a:defRPr/>
            </a:lvl3pPr>
            <a:lvl4pPr marL="135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474831107"/>
      </p:ext>
    </p:extLst>
  </p:cSld>
  <p:clrMapOvr>
    <a:masterClrMapping/>
  </p:clrMapOvr>
  <p:hf hdr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9144000" cy="5107780"/>
          </a:xfrm>
          <a:prstGeom prst="rect">
            <a:avLst/>
          </a:prstGeom>
          <a:gradFill>
            <a:gsLst>
              <a:gs pos="14000">
                <a:schemeClr val="accent2"/>
              </a:gs>
              <a:gs pos="100000">
                <a:schemeClr val="accent1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662079" y="3196422"/>
            <a:ext cx="2955988" cy="369332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2078" y="3646341"/>
            <a:ext cx="3604114" cy="369332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2400" b="0">
                <a:solidFill>
                  <a:schemeClr val="accent1"/>
                </a:solidFill>
              </a:defRPr>
            </a:lvl1pPr>
            <a:lvl3pPr marL="54000" indent="0">
              <a:buNone/>
              <a:defRPr/>
            </a:lvl3pPr>
            <a:lvl4pPr marL="135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069724196"/>
      </p:ext>
    </p:extLst>
  </p:cSld>
  <p:clrMapOvr>
    <a:masterClrMapping/>
  </p:clrMapOvr>
  <p:hf hdr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9144000" cy="5107780"/>
          </a:xfrm>
          <a:prstGeom prst="rect">
            <a:avLst/>
          </a:prstGeom>
          <a:gradFill>
            <a:gsLst>
              <a:gs pos="14000">
                <a:schemeClr val="accent5"/>
              </a:gs>
              <a:gs pos="100000">
                <a:schemeClr val="accent4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62079" y="3196422"/>
            <a:ext cx="2846933" cy="369332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5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2078" y="3646341"/>
            <a:ext cx="3495059" cy="369332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2400" b="0">
                <a:solidFill>
                  <a:schemeClr val="bg1"/>
                </a:solidFill>
              </a:defRPr>
            </a:lvl1pPr>
            <a:lvl3pPr marL="54000" indent="0">
              <a:buNone/>
              <a:defRPr/>
            </a:lvl3pPr>
            <a:lvl4pPr marL="135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080308434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elfolie_TUD_blauverlau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0"/>
            <a:ext cx="9144000" cy="5715001"/>
          </a:xfrm>
          <a:prstGeom prst="rect">
            <a:avLst/>
          </a:prstGeom>
          <a:gradFill>
            <a:gsLst>
              <a:gs pos="14000">
                <a:schemeClr val="accent2"/>
              </a:gs>
              <a:gs pos="100000">
                <a:schemeClr val="accent1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662107" y="2376764"/>
            <a:ext cx="1242456" cy="184666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200" b="1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662079" y="3196422"/>
            <a:ext cx="2846933" cy="369332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662079" y="4190197"/>
            <a:ext cx="4466223" cy="184666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 marL="0" indent="0" algn="l">
              <a:buNone/>
              <a:defRPr b="0">
                <a:solidFill>
                  <a:schemeClr val="bg1">
                    <a:alpha val="7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2106" y="2615038"/>
            <a:ext cx="2247667" cy="184666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200"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2078" y="3646341"/>
            <a:ext cx="3495059" cy="369332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2400" b="0">
                <a:solidFill>
                  <a:schemeClr val="bg1"/>
                </a:solidFill>
              </a:defRPr>
            </a:lvl1pPr>
            <a:lvl3pPr marL="54000" indent="0">
              <a:buNone/>
              <a:defRPr/>
            </a:lvl3pPr>
            <a:lvl4pPr marL="135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8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2106" y="4427201"/>
            <a:ext cx="3462743" cy="184666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9" name="Grafik 18" descr="Logo. Acht unregelmäßige Dreiecksflächen sind, im Uhrzeigersinn zu einem regelmäßig achteckigen Ring angeordnet. Links daneben zweizeilig der Schriftzug &quot;DRESDEN concept" title="Logo Dresden concept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5770" y="274436"/>
            <a:ext cx="1097930" cy="453000"/>
          </a:xfrm>
          <a:prstGeom prst="rect">
            <a:avLst/>
          </a:prstGeom>
        </p:spPr>
      </p:pic>
      <p:pic>
        <p:nvPicPr>
          <p:cNvPr id="20" name="Grafik 19" descr="Logo. Schriftzug &quot;Technische Universität Dresden&quot;. Links davon befindet sich ein Achteck, das in zwei Bereiche aufgeteilt ist, die zusammen die Buchstaben &quot;T&quot; und &quot;U&quot; ergeben." title="Logo der TU Dresd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28" y="291443"/>
            <a:ext cx="1323772" cy="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227121"/>
      </p:ext>
    </p:extLst>
  </p:cSld>
  <p:clrMapOvr>
    <a:masterClrMapping/>
  </p:clrMapOvr>
  <p:hf hd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0778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662079" y="3196422"/>
            <a:ext cx="2955988" cy="369332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2078" y="3646341"/>
            <a:ext cx="3604114" cy="369332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2400" b="0">
                <a:solidFill>
                  <a:schemeClr val="accent1"/>
                </a:solidFill>
              </a:defRPr>
            </a:lvl1pPr>
            <a:lvl3pPr marL="54000" indent="0">
              <a:buNone/>
              <a:defRPr/>
            </a:lvl3pPr>
            <a:lvl4pPr marL="135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205805603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elfolie_TUD_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662107" y="2376764"/>
            <a:ext cx="1242456" cy="184666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662079" y="3196422"/>
            <a:ext cx="2846933" cy="369332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662079" y="4190197"/>
            <a:ext cx="4466223" cy="184666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2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2106" y="2615038"/>
            <a:ext cx="2247667" cy="184666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2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3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2078" y="3646341"/>
            <a:ext cx="3495059" cy="369332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2400" b="0">
                <a:solidFill>
                  <a:schemeClr val="accent1"/>
                </a:solidFill>
              </a:defRPr>
            </a:lvl1pPr>
            <a:lvl3pPr marL="54000" indent="0">
              <a:buNone/>
              <a:defRPr/>
            </a:lvl3pPr>
            <a:lvl4pPr marL="135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2106" y="4427201"/>
            <a:ext cx="3462743" cy="184666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0" name="Grafik 9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761" y="275090"/>
            <a:ext cx="1101035" cy="453810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28" y="291459"/>
            <a:ext cx="1323000" cy="426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413408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itelfolie_TUD_Foto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715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10" name="Bildplatzhalter 9" descr="Logo. Acht unregelmäßige Dreiecksflächen sind, im Uhrzeigersinn einen Farbverlauf von dunkelblau bis hellgrün ergebend, zu einem regelmäßig achteckigen Ring angeordnet. Links daneben zweizeilig der Schriftzug &quot;DRESDEN concept" title="Logo Dresden concept"/>
          <p:cNvSpPr>
            <a:spLocks noGrp="1"/>
          </p:cNvSpPr>
          <p:nvPr>
            <p:ph type="pic" sz="quarter" idx="16"/>
          </p:nvPr>
        </p:nvSpPr>
        <p:spPr>
          <a:xfrm>
            <a:off x="7804196" y="273251"/>
            <a:ext cx="1101600" cy="459000"/>
          </a:xfrm>
          <a:blipFill>
            <a:blip r:embed="rId2"/>
            <a:srcRect/>
            <a:stretch>
              <a:fillRect l="-493" r="-493"/>
            </a:stretch>
          </a:blipFill>
        </p:spPr>
        <p:txBody>
          <a:bodyPr/>
          <a:lstStyle>
            <a:lvl1pPr>
              <a:defRPr sz="100" b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7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662106" y="2376764"/>
            <a:ext cx="1351511" cy="184666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662079" y="3196422"/>
            <a:ext cx="2955988" cy="369332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662079" y="4190197"/>
            <a:ext cx="4575277" cy="184666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2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2106" y="2615038"/>
            <a:ext cx="2356721" cy="184666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2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3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2078" y="3646341"/>
            <a:ext cx="3604114" cy="369332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2400" b="0">
                <a:solidFill>
                  <a:schemeClr val="accent1"/>
                </a:solidFill>
              </a:defRPr>
            </a:lvl1pPr>
            <a:lvl3pPr marL="54000" indent="0">
              <a:buNone/>
              <a:defRPr/>
            </a:lvl3pPr>
            <a:lvl4pPr marL="135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2106" y="4427201"/>
            <a:ext cx="3571797" cy="184666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sp>
        <p:nvSpPr>
          <p:cNvPr id="5" name="Bildplatzhalter 4" descr="Logo. Schriftzug &quot;Technische Universität Dresden&quot;. Links davon befindet sich ein Achteck, das in zwei Bereiche aufgeteilt ist, die zusammen die Buchstaben &quot;T&quot; und &quot;U&quot; ergeben." title="Logo der TU Dresden"/>
          <p:cNvSpPr>
            <a:spLocks noGrp="1"/>
          </p:cNvSpPr>
          <p:nvPr>
            <p:ph type="pic" sz="quarter" idx="15"/>
          </p:nvPr>
        </p:nvSpPr>
        <p:spPr>
          <a:xfrm>
            <a:off x="214844" y="288396"/>
            <a:ext cx="1323000" cy="429000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9" r="-29"/>
            </a:stretch>
          </a:blipFill>
        </p:spPr>
        <p:txBody>
          <a:bodyPr/>
          <a:lstStyle>
            <a:lvl1pPr>
              <a:defRPr sz="100" b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6177629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elfolie_TUD_weiß+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715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16" name="Bildplatzhalter 9" descr="Logo. Acht unregelmäßige Dreiecksflächen sind, im Uhrzeigersinn einen Farbverlauf von dunkelblau bis hellgrün ergebend, zu einem regelmäßig achteckigen Ring angeordnet. Links daneben zweizeilig der Schriftzug &quot;DRESDEN concept" title="Logo Dresden concept"/>
          <p:cNvSpPr>
            <a:spLocks noGrp="1"/>
          </p:cNvSpPr>
          <p:nvPr>
            <p:ph type="pic" sz="quarter" idx="16"/>
          </p:nvPr>
        </p:nvSpPr>
        <p:spPr>
          <a:xfrm>
            <a:off x="7831849" y="273541"/>
            <a:ext cx="1101600" cy="459000"/>
          </a:xfrm>
          <a:blipFill>
            <a:blip r:embed="rId2"/>
            <a:srcRect/>
            <a:stretch>
              <a:fillRect l="-493" r="-493"/>
            </a:stretch>
          </a:blipFill>
        </p:spPr>
        <p:txBody>
          <a:bodyPr/>
          <a:lstStyle>
            <a:lvl1pPr>
              <a:defRPr sz="100" b="0">
                <a:solidFill>
                  <a:schemeClr val="bg1"/>
                </a:solidFill>
              </a:defRPr>
            </a:lvl1pPr>
          </a:lstStyle>
          <a:p>
            <a:r>
              <a:rPr lang="de-DE" sz="225" b="0" smtClean="0"/>
              <a:t>Bild durch Klicken auf Symbol hinzufügen</a:t>
            </a:r>
            <a:endParaRPr lang="de-DE" dirty="0"/>
          </a:p>
        </p:txBody>
      </p:sp>
      <p:sp>
        <p:nvSpPr>
          <p:cNvPr id="17" name="Bildplatzhalter 4" descr="Logo. Schriftzug &quot;Technische Universität Dresden&quot;. Links davon befindet sich ein Achteck, das in zwei Bereiche aufgeteilt ist, die zusammen die Buchstaben &quot;T&quot; und &quot;U&quot; ergeben." title="Logo der TU Dresden"/>
          <p:cNvSpPr>
            <a:spLocks noGrp="1"/>
          </p:cNvSpPr>
          <p:nvPr>
            <p:ph type="pic" sz="quarter" idx="15"/>
          </p:nvPr>
        </p:nvSpPr>
        <p:spPr>
          <a:xfrm>
            <a:off x="217728" y="291443"/>
            <a:ext cx="1323000" cy="429000"/>
          </a:xfrm>
          <a:blipFill dpi="0" rotWithShape="1">
            <a:blip r:embed="rId3"/>
            <a:srcRect/>
            <a:stretch>
              <a:fillRect l="-29" r="-29"/>
            </a:stretch>
          </a:blipFill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7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662106" y="2376764"/>
            <a:ext cx="1351511" cy="184666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662079" y="3196422"/>
            <a:ext cx="2955988" cy="369332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662079" y="4190197"/>
            <a:ext cx="4575277" cy="184666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2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2106" y="2615038"/>
            <a:ext cx="2356721" cy="184666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2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3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2078" y="3646341"/>
            <a:ext cx="3604114" cy="369332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2400" b="0">
                <a:solidFill>
                  <a:schemeClr val="accent1"/>
                </a:solidFill>
              </a:defRPr>
            </a:lvl1pPr>
            <a:lvl3pPr marL="54000" indent="0">
              <a:buNone/>
              <a:defRPr/>
            </a:lvl3pPr>
            <a:lvl4pPr marL="135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2106" y="4427201"/>
            <a:ext cx="3571797" cy="184666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</p:spTree>
    <p:extLst>
      <p:ext uri="{BB962C8B-B14F-4D97-AF65-F5344CB8AC3E}">
        <p14:creationId xmlns:p14="http://schemas.microsoft.com/office/powerpoint/2010/main" val="2094074737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Titelfolie_TUD_Foto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0" y="1004094"/>
            <a:ext cx="9144000" cy="471090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7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662106" y="2376764"/>
            <a:ext cx="1351511" cy="184666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662079" y="3196422"/>
            <a:ext cx="2955988" cy="369332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662079" y="4190197"/>
            <a:ext cx="4575277" cy="184666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2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2106" y="2615038"/>
            <a:ext cx="2356721" cy="184666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2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3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2078" y="3646341"/>
            <a:ext cx="3604114" cy="369332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2400" b="0">
                <a:solidFill>
                  <a:schemeClr val="accent1"/>
                </a:solidFill>
              </a:defRPr>
            </a:lvl1pPr>
            <a:lvl3pPr marL="54000" indent="0">
              <a:buNone/>
              <a:defRPr/>
            </a:lvl3pPr>
            <a:lvl4pPr marL="135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2106" y="4427201"/>
            <a:ext cx="3571797" cy="184666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9" name="Grafik 18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761" y="275090"/>
            <a:ext cx="1101035" cy="453810"/>
          </a:xfrm>
          <a:prstGeom prst="rect">
            <a:avLst/>
          </a:prstGeom>
        </p:spPr>
      </p:pic>
      <p:pic>
        <p:nvPicPr>
          <p:cNvPr id="20" name="Grafik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28" y="291459"/>
            <a:ext cx="1323000" cy="426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808075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itelfolie_TUD_weiß-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004094"/>
            <a:ext cx="9144000" cy="4710908"/>
          </a:xfrm>
          <a:prstGeom prst="rect">
            <a:avLst/>
          </a:prstGeom>
          <a:gradFill>
            <a:gsLst>
              <a:gs pos="14000">
                <a:schemeClr val="accent5"/>
              </a:gs>
              <a:gs pos="100000">
                <a:schemeClr val="accent4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662106" y="2376764"/>
            <a:ext cx="1351511" cy="184666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662079" y="3196422"/>
            <a:ext cx="2955988" cy="369332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662079" y="4190197"/>
            <a:ext cx="4575277" cy="184666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2106" y="2615038"/>
            <a:ext cx="2356721" cy="184666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2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2078" y="3646341"/>
            <a:ext cx="3604114" cy="369332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2400" b="0">
                <a:solidFill>
                  <a:schemeClr val="accent1"/>
                </a:solidFill>
              </a:defRPr>
            </a:lvl1pPr>
            <a:lvl3pPr marL="54000" indent="0">
              <a:buNone/>
              <a:defRPr/>
            </a:lvl3pPr>
            <a:lvl4pPr marL="135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2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2106" y="4427201"/>
            <a:ext cx="3571797" cy="184666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1" name="Grafik 10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761" y="275090"/>
            <a:ext cx="1101035" cy="453810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28" y="291459"/>
            <a:ext cx="1323000" cy="426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503027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elfolie_TUD_weiß-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004094"/>
            <a:ext cx="9144000" cy="4710908"/>
          </a:xfrm>
          <a:prstGeom prst="rect">
            <a:avLst/>
          </a:prstGeom>
          <a:gradFill>
            <a:gsLst>
              <a:gs pos="14000">
                <a:srgbClr val="951B81"/>
              </a:gs>
              <a:gs pos="100000">
                <a:srgbClr val="59358C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662106" y="2376764"/>
            <a:ext cx="1351511" cy="184666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662079" y="3196422"/>
            <a:ext cx="2955988" cy="369332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662079" y="4190197"/>
            <a:ext cx="4575277" cy="184666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2106" y="2615038"/>
            <a:ext cx="2356721" cy="184666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2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2078" y="3646341"/>
            <a:ext cx="3604114" cy="369332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2400" b="0">
                <a:solidFill>
                  <a:schemeClr val="accent1"/>
                </a:solidFill>
              </a:defRPr>
            </a:lvl1pPr>
            <a:lvl3pPr marL="54000" indent="0">
              <a:buNone/>
              <a:defRPr/>
            </a:lvl3pPr>
            <a:lvl4pPr marL="135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2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2106" y="4427201"/>
            <a:ext cx="3571797" cy="184666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1" name="Grafik 10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761" y="275090"/>
            <a:ext cx="1101035" cy="453810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28" y="291459"/>
            <a:ext cx="1323000" cy="426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390517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56035" y="288396"/>
            <a:ext cx="7935515" cy="570178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Das ist eine Überschrift</a:t>
            </a:r>
            <a:br>
              <a:rPr lang="de-DE" dirty="0"/>
            </a:br>
            <a:r>
              <a:rPr lang="de-DE" dirty="0"/>
              <a:t>in zwei Zeilen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56035" y="1234282"/>
            <a:ext cx="7935515" cy="3634051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Erste Textebene (16pt bis Ebene 4)</a:t>
            </a:r>
          </a:p>
          <a:p>
            <a:pPr lvl="1"/>
            <a:r>
              <a:rPr lang="de-DE" dirty="0"/>
              <a:t>Zweite Textebene für Aufzählungen</a:t>
            </a:r>
          </a:p>
          <a:p>
            <a:pPr lvl="2"/>
            <a:r>
              <a:rPr lang="de-DE" dirty="0"/>
              <a:t>Dritte Textebene bei viel Text (14pt)</a:t>
            </a:r>
          </a:p>
          <a:p>
            <a:pPr lvl="3"/>
            <a:r>
              <a:rPr lang="de-DE" dirty="0"/>
              <a:t>Vierte Textebene für Aufzählungen bei viel Text</a:t>
            </a:r>
          </a:p>
          <a:p>
            <a:pPr lvl="4"/>
            <a:r>
              <a:rPr lang="de-DE" dirty="0"/>
              <a:t>Fünfte Ebene (nachfolgend alles 14 </a:t>
            </a:r>
            <a:r>
              <a:rPr lang="de-DE" dirty="0" err="1"/>
              <a:t>pt</a:t>
            </a:r>
            <a:r>
              <a:rPr lang="de-DE" dirty="0"/>
              <a:t>)</a:t>
            </a:r>
          </a:p>
          <a:p>
            <a:pPr lvl="5"/>
            <a:r>
              <a:rPr lang="de-DE" dirty="0"/>
              <a:t>Sechste Textebene für Aufzählungen bei viel Text</a:t>
            </a:r>
          </a:p>
          <a:p>
            <a:pPr lvl="6"/>
            <a:r>
              <a:rPr lang="de-DE" dirty="0"/>
              <a:t>Siebte Textebene für Aufzählungen bei viel Text</a:t>
            </a:r>
          </a:p>
          <a:p>
            <a:pPr lvl="7"/>
            <a:r>
              <a:rPr lang="de-DE" dirty="0"/>
              <a:t>Achte Textebene für Aufzählungen bei viel Text</a:t>
            </a:r>
          </a:p>
          <a:p>
            <a:pPr lvl="8"/>
            <a:r>
              <a:rPr lang="de-DE" dirty="0"/>
              <a:t>Neunte Textebene für Aufzählungen bei viel Text</a:t>
            </a:r>
          </a:p>
          <a:p>
            <a:pPr lvl="5"/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1858327" y="5297276"/>
            <a:ext cx="3591201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68570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600" dirty="0" err="1" smtClean="0">
                <a:solidFill>
                  <a:schemeClr val="tx2"/>
                </a:solidFill>
              </a:rPr>
              <a:t>When</a:t>
            </a:r>
            <a:r>
              <a:rPr lang="de-DE" sz="600" baseline="0" dirty="0" smtClean="0">
                <a:solidFill>
                  <a:schemeClr val="tx2"/>
                </a:solidFill>
              </a:rPr>
              <a:t> easy </a:t>
            </a:r>
            <a:r>
              <a:rPr lang="de-DE" sz="600" baseline="0" dirty="0" err="1" smtClean="0">
                <a:solidFill>
                  <a:schemeClr val="tx2"/>
                </a:solidFill>
              </a:rPr>
              <a:t>is</a:t>
            </a:r>
            <a:r>
              <a:rPr lang="de-DE" sz="600" baseline="0" dirty="0" smtClean="0">
                <a:solidFill>
                  <a:schemeClr val="tx2"/>
                </a:solidFill>
              </a:rPr>
              <a:t> not </a:t>
            </a:r>
            <a:r>
              <a:rPr lang="de-DE" sz="600" baseline="0" dirty="0" err="1" smtClean="0">
                <a:solidFill>
                  <a:schemeClr val="tx2"/>
                </a:solidFill>
              </a:rPr>
              <a:t>preferred</a:t>
            </a:r>
            <a:r>
              <a:rPr lang="de-DE" sz="600" baseline="0" dirty="0" smtClean="0">
                <a:solidFill>
                  <a:schemeClr val="tx2"/>
                </a:solidFill>
              </a:rPr>
              <a:t>: A </a:t>
            </a:r>
            <a:r>
              <a:rPr lang="de-DE" sz="600" baseline="0" dirty="0" err="1" smtClean="0">
                <a:solidFill>
                  <a:schemeClr val="tx2"/>
                </a:solidFill>
              </a:rPr>
              <a:t>discounting</a:t>
            </a:r>
            <a:r>
              <a:rPr lang="de-DE" sz="600" baseline="0" dirty="0" smtClean="0">
                <a:solidFill>
                  <a:schemeClr val="tx2"/>
                </a:solidFill>
              </a:rPr>
              <a:t> </a:t>
            </a:r>
            <a:r>
              <a:rPr lang="de-DE" sz="600" baseline="0" dirty="0" err="1" smtClean="0">
                <a:solidFill>
                  <a:schemeClr val="tx2"/>
                </a:solidFill>
              </a:rPr>
              <a:t>paradigm</a:t>
            </a:r>
            <a:r>
              <a:rPr lang="de-DE" sz="600" baseline="0" dirty="0" smtClean="0">
                <a:solidFill>
                  <a:schemeClr val="tx2"/>
                </a:solidFill>
              </a:rPr>
              <a:t> </a:t>
            </a:r>
            <a:r>
              <a:rPr lang="de-DE" sz="600" baseline="0" dirty="0" err="1" smtClean="0">
                <a:solidFill>
                  <a:schemeClr val="tx2"/>
                </a:solidFill>
              </a:rPr>
              <a:t>to</a:t>
            </a:r>
            <a:r>
              <a:rPr lang="de-DE" sz="600" baseline="0" dirty="0" smtClean="0">
                <a:solidFill>
                  <a:schemeClr val="tx2"/>
                </a:solidFill>
              </a:rPr>
              <a:t> </a:t>
            </a:r>
            <a:r>
              <a:rPr lang="de-DE" sz="600" baseline="0" dirty="0" err="1" smtClean="0">
                <a:solidFill>
                  <a:schemeClr val="tx2"/>
                </a:solidFill>
              </a:rPr>
              <a:t>assess</a:t>
            </a:r>
            <a:r>
              <a:rPr lang="de-DE" sz="600" baseline="0" dirty="0" smtClean="0">
                <a:solidFill>
                  <a:schemeClr val="tx2"/>
                </a:solidFill>
              </a:rPr>
              <a:t> </a:t>
            </a:r>
            <a:r>
              <a:rPr lang="de-DE" sz="600" baseline="0" dirty="0" err="1" smtClean="0">
                <a:solidFill>
                  <a:schemeClr val="tx2"/>
                </a:solidFill>
              </a:rPr>
              <a:t>load</a:t>
            </a:r>
            <a:r>
              <a:rPr lang="de-DE" sz="600" baseline="0" dirty="0" smtClean="0">
                <a:solidFill>
                  <a:schemeClr val="tx2"/>
                </a:solidFill>
              </a:rPr>
              <a:t> </a:t>
            </a:r>
            <a:r>
              <a:rPr lang="de-DE" sz="600" baseline="0" dirty="0" err="1" smtClean="0">
                <a:solidFill>
                  <a:schemeClr val="tx2"/>
                </a:solidFill>
              </a:rPr>
              <a:t>independent</a:t>
            </a:r>
            <a:r>
              <a:rPr lang="de-DE" sz="600" baseline="0" dirty="0" smtClean="0">
                <a:solidFill>
                  <a:schemeClr val="tx2"/>
                </a:solidFill>
              </a:rPr>
              <a:t> task-preference</a:t>
            </a:r>
            <a:endParaRPr lang="de-DE" sz="600" dirty="0">
              <a:solidFill>
                <a:schemeClr val="tx2"/>
              </a:solidFill>
            </a:endParaRPr>
          </a:p>
          <a:p>
            <a:pPr algn="l"/>
            <a:r>
              <a:rPr lang="de-DE" sz="600" dirty="0" smtClean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Josephine Zerna</a:t>
            </a:r>
            <a:endParaRPr lang="de-DE" sz="600" baseline="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de-DE" sz="600" baseline="0" dirty="0" err="1" smtClean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</a:t>
            </a:r>
            <a:r>
              <a:rPr lang="de-DE" sz="600" baseline="0" dirty="0" smtClean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-Data Talk, DGPs </a:t>
            </a:r>
            <a:r>
              <a:rPr lang="de-DE" sz="600" baseline="0" dirty="0" err="1" smtClean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Congress</a:t>
            </a:r>
            <a:r>
              <a:rPr lang="de-DE" sz="600" baseline="0" dirty="0" smtClean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Hildesheim 2022</a:t>
            </a:r>
            <a:endParaRPr lang="de-DE" sz="60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6518665" y="5286148"/>
            <a:ext cx="528638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68570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6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/>
            </a:r>
            <a:br>
              <a:rPr lang="de-DE" sz="6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de-DE" sz="6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Folie</a:t>
            </a:r>
            <a:r>
              <a:rPr lang="de-DE" sz="600" baseline="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fld id="{38F97D41-8991-4148-BA02-56FEE4AAF2CC}" type="slidenum">
              <a:rPr lang="de-DE" sz="600" baseline="0" smtClean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marL="0" marR="0" lvl="0" indent="0" algn="l" defTabSz="68570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de-DE" sz="600" baseline="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68570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60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619" y="5278486"/>
            <a:ext cx="837201" cy="269775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580" y="5263147"/>
            <a:ext cx="727098" cy="3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085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5" r:id="rId1"/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  <p:sldLayoutId id="2147483917" r:id="rId13"/>
    <p:sldLayoutId id="2147483918" r:id="rId14"/>
    <p:sldLayoutId id="2147483919" r:id="rId15"/>
    <p:sldLayoutId id="2147483920" r:id="rId16"/>
    <p:sldLayoutId id="2147483921" r:id="rId17"/>
    <p:sldLayoutId id="2147483922" r:id="rId18"/>
    <p:sldLayoutId id="2147483923" r:id="rId19"/>
    <p:sldLayoutId id="2147483924" r:id="rId20"/>
    <p:sldLayoutId id="2147483925" r:id="rId21"/>
    <p:sldLayoutId id="2147483926" r:id="rId22"/>
    <p:sldLayoutId id="2147483927" r:id="rId23"/>
    <p:sldLayoutId id="2147483928" r:id="rId24"/>
    <p:sldLayoutId id="2147483929" r:id="rId25"/>
    <p:sldLayoutId id="2147483930" r:id="rId26"/>
    <p:sldLayoutId id="2147483931" r:id="rId27"/>
    <p:sldLayoutId id="2147483932" r:id="rId28"/>
    <p:sldLayoutId id="2147483933" r:id="rId29"/>
    <p:sldLayoutId id="2147483934" r:id="rId30"/>
  </p:sldLayoutIdLst>
  <p:timing>
    <p:tnLst>
      <p:par>
        <p:cTn id="1" dur="indefinite" restart="never" nodeType="tmRoot"/>
      </p:par>
    </p:tnLst>
  </p:timing>
  <p:hf hdr="0"/>
  <p:txStyles>
    <p:titleStyle>
      <a:lvl1pPr algn="l" defTabSz="685702" rtl="0" eaLnBrk="1" latinLnBrk="0" hangingPunct="1">
        <a:spcBef>
          <a:spcPct val="0"/>
        </a:spcBef>
        <a:buNone/>
        <a:defRPr sz="1800" b="1" kern="12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685702" rtl="0" eaLnBrk="1" latinLnBrk="0" hangingPunct="1">
        <a:spcBef>
          <a:spcPts val="450"/>
        </a:spcBef>
        <a:buFont typeface="Arial" panose="020B0604020202020204" pitchFamily="34" charset="0"/>
        <a:buNone/>
        <a:defRPr sz="1200" b="1" kern="1200">
          <a:solidFill>
            <a:schemeClr val="accent1"/>
          </a:solidFill>
          <a:latin typeface="+mn-lt"/>
          <a:ea typeface="+mn-ea"/>
          <a:cs typeface="+mn-cs"/>
        </a:defRPr>
      </a:lvl1pPr>
      <a:lvl2pPr marL="0" indent="0" algn="l" defTabSz="685702" rtl="0" eaLnBrk="1" latinLnBrk="0" hangingPunct="1">
        <a:spcBef>
          <a:spcPts val="450"/>
        </a:spcBef>
        <a:buFont typeface="Open Sans" panose="020B0606030504020204" pitchFamily="34" charset="0"/>
        <a:buNone/>
        <a:defRPr sz="12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89000" indent="-189000" algn="l" defTabSz="685702" rtl="0" eaLnBrk="1" latinLnBrk="0" hangingPunct="1">
        <a:spcBef>
          <a:spcPts val="0"/>
        </a:spcBef>
        <a:buFont typeface="Arial" panose="020B0604020202020204" pitchFamily="34" charset="0"/>
        <a:buChar char="—"/>
        <a:defRPr sz="12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89000" indent="-108000" algn="l" defTabSz="685702" rtl="0" eaLnBrk="1" latinLnBrk="0" hangingPunct="1">
        <a:spcBef>
          <a:spcPts val="0"/>
        </a:spcBef>
        <a:buFont typeface="Open Sans" panose="020B0606030504020204" pitchFamily="34" charset="0"/>
        <a:buChar char="–"/>
        <a:defRPr sz="1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0" indent="0" algn="l" defTabSz="685702" rtl="0" eaLnBrk="1" latinLnBrk="0" hangingPunct="1">
        <a:spcBef>
          <a:spcPts val="450"/>
        </a:spcBef>
        <a:spcAft>
          <a:spcPts val="0"/>
        </a:spcAft>
        <a:buFont typeface="Symbol" panose="05050102010706020507" pitchFamily="18" charset="2"/>
        <a:buNone/>
        <a:defRPr sz="1050" b="1" kern="1200" baseline="0">
          <a:solidFill>
            <a:schemeClr val="accent1"/>
          </a:solidFill>
          <a:latin typeface="+mn-lt"/>
          <a:ea typeface="+mn-ea"/>
          <a:cs typeface="+mn-cs"/>
        </a:defRPr>
      </a:lvl5pPr>
      <a:lvl6pPr marL="0" marR="0" indent="0" algn="l" defTabSz="685702" rtl="0" eaLnBrk="1" fontAlgn="auto" latinLnBrk="0" hangingPunct="1">
        <a:lnSpc>
          <a:spcPct val="100000"/>
        </a:lnSpc>
        <a:spcBef>
          <a:spcPts val="45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sz="1050" b="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89000" marR="0" indent="-189000" algn="l" defTabSz="68570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Char char="—"/>
        <a:tabLst/>
        <a:defRPr lang="de-DE" sz="1050" kern="1200" dirty="0" smtClean="0">
          <a:solidFill>
            <a:schemeClr val="accent1"/>
          </a:solidFill>
          <a:latin typeface="+mn-lt"/>
          <a:ea typeface="+mn-ea"/>
          <a:cs typeface="+mn-cs"/>
        </a:defRPr>
      </a:lvl7pPr>
      <a:lvl8pPr marL="189000" marR="0" indent="-108000" algn="l" defTabSz="68570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Open Sans" panose="020B0606030504020204" pitchFamily="34" charset="0"/>
        <a:buChar char="–"/>
        <a:tabLst/>
        <a:defRPr sz="105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97000" marR="0" indent="-108000" algn="l" defTabSz="68570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Wingdings" panose="05000000000000000000" pitchFamily="2" charset="2"/>
        <a:buChar char="§"/>
        <a:tabLst/>
        <a:defRPr sz="105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70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51" algn="l" defTabSz="68570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02" algn="l" defTabSz="68570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52" algn="l" defTabSz="68570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01" algn="l" defTabSz="68570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53" algn="l" defTabSz="68570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102" algn="l" defTabSz="68570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399952" algn="l" defTabSz="68570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803" algn="l" defTabSz="68570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6" pos="992">
          <p15:clr>
            <a:srgbClr val="F26B43"/>
          </p15:clr>
        </p15:guide>
        <p15:guide id="7" pos="1120">
          <p15:clr>
            <a:srgbClr val="F26B43"/>
          </p15:clr>
        </p15:guide>
        <p15:guide id="8" pos="1676">
          <p15:clr>
            <a:srgbClr val="F26B43"/>
          </p15:clr>
        </p15:guide>
        <p15:guide id="9" pos="1556">
          <p15:clr>
            <a:srgbClr val="F26B43"/>
          </p15:clr>
        </p15:guide>
        <p15:guide id="10" pos="2252">
          <p15:clr>
            <a:srgbClr val="F26B43"/>
          </p15:clr>
        </p15:guide>
        <p15:guide id="11" pos="2128">
          <p15:clr>
            <a:srgbClr val="F26B43"/>
          </p15:clr>
        </p15:guide>
        <p15:guide id="16" pos="3824">
          <p15:clr>
            <a:srgbClr val="F26B43"/>
          </p15:clr>
        </p15:guide>
        <p15:guide id="17" pos="3948">
          <p15:clr>
            <a:srgbClr val="F26B43"/>
          </p15:clr>
        </p15:guide>
        <p15:guide id="20" pos="4384">
          <p15:clr>
            <a:srgbClr val="F26B43"/>
          </p15:clr>
        </p15:guide>
        <p15:guide id="21" pos="4508">
          <p15:clr>
            <a:srgbClr val="F26B43"/>
          </p15:clr>
        </p15:guide>
        <p15:guide id="22" pos="6788">
          <p15:clr>
            <a:srgbClr val="F26B43"/>
          </p15:clr>
        </p15:guide>
        <p15:guide id="23" pos="6656">
          <p15:clr>
            <a:srgbClr val="F26B43"/>
          </p15:clr>
        </p15:guide>
        <p15:guide id="24" pos="4960">
          <p15:clr>
            <a:srgbClr val="F26B43"/>
          </p15:clr>
        </p15:guide>
        <p15:guide id="25" pos="5084">
          <p15:clr>
            <a:srgbClr val="F26B43"/>
          </p15:clr>
        </p15:guide>
        <p15:guide id="30" orient="horz" pos="538">
          <p15:clr>
            <a:srgbClr val="F26B43"/>
          </p15:clr>
        </p15:guide>
        <p15:guide id="31" pos="551">
          <p15:clr>
            <a:srgbClr val="F26B43"/>
          </p15:clr>
        </p15:guide>
        <p15:guide id="39" pos="6085">
          <p15:clr>
            <a:srgbClr val="F26B43"/>
          </p15:clr>
        </p15:guide>
        <p15:guide id="40" pos="6216">
          <p15:clr>
            <a:srgbClr val="F26B43"/>
          </p15:clr>
        </p15:guide>
        <p15:guide id="41" pos="2692">
          <p15:clr>
            <a:srgbClr val="F26B43"/>
          </p15:clr>
        </p15:guide>
        <p15:guide id="42" pos="2808">
          <p15:clr>
            <a:srgbClr val="F26B43"/>
          </p15:clr>
        </p15:guide>
        <p15:guide id="43" pos="3260">
          <p15:clr>
            <a:srgbClr val="F26B43"/>
          </p15:clr>
        </p15:guide>
        <p15:guide id="44" pos="3380">
          <p15:clr>
            <a:srgbClr val="F26B43"/>
          </p15:clr>
        </p15:guide>
        <p15:guide id="50" pos="5520">
          <p15:clr>
            <a:srgbClr val="F26B43"/>
          </p15:clr>
        </p15:guide>
        <p15:guide id="52" orient="horz" pos="933">
          <p15:clr>
            <a:srgbClr val="F26B43"/>
          </p15:clr>
        </p15:guide>
        <p15:guide id="53" orient="horz" pos="759">
          <p15:clr>
            <a:srgbClr val="F26B43"/>
          </p15:clr>
        </p15:guide>
        <p15:guide id="58" orient="horz" pos="218">
          <p15:clr>
            <a:srgbClr val="F26B43"/>
          </p15:clr>
        </p15:guide>
        <p15:guide id="59" orient="horz" pos="3680">
          <p15:clr>
            <a:srgbClr val="F26B43"/>
          </p15:clr>
        </p15:guide>
        <p15:guide id="60" orient="horz" pos="3861">
          <p15:clr>
            <a:srgbClr val="F26B43"/>
          </p15:clr>
        </p15:guide>
        <p15:guide id="62" orient="horz" pos="2130">
          <p15:clr>
            <a:srgbClr val="F26B43"/>
          </p15:clr>
        </p15:guide>
        <p15:guide id="65" pos="5648">
          <p15:clr>
            <a:srgbClr val="F26B43"/>
          </p15:clr>
        </p15:guide>
        <p15:guide id="66" orient="horz" pos="649">
          <p15:clr>
            <a:srgbClr val="F26B43"/>
          </p15:clr>
        </p15:guide>
        <p15:guide id="67" pos="7216">
          <p15:clr>
            <a:srgbClr val="F26B43"/>
          </p15:clr>
        </p15:guide>
        <p15:guide id="69" orient="horz" pos="3988">
          <p15:clr>
            <a:srgbClr val="F26B43"/>
          </p15:clr>
        </p15:guide>
        <p15:guide id="70" orient="horz" pos="4196">
          <p15:clr>
            <a:srgbClr val="F26B43"/>
          </p15:clr>
        </p15:guide>
        <p15:guide id="71" pos="318">
          <p15:clr>
            <a:srgbClr val="F26B43"/>
          </p15:clr>
        </p15:guide>
        <p15:guide id="72" orient="horz" pos="41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emf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111/psyp.13908" TargetMode="Externa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>
          <a:xfrm>
            <a:off x="662107" y="2376764"/>
            <a:ext cx="1237518" cy="184666"/>
          </a:xfrm>
        </p:spPr>
        <p:txBody>
          <a:bodyPr/>
          <a:lstStyle/>
          <a:p>
            <a:r>
              <a:rPr lang="en-GB" dirty="0" smtClean="0"/>
              <a:t>Josephine Zerna</a:t>
            </a:r>
            <a:endParaRPr lang="en-GB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662079" y="3449179"/>
            <a:ext cx="7935634" cy="738664"/>
          </a:xfrm>
        </p:spPr>
        <p:txBody>
          <a:bodyPr/>
          <a:lstStyle/>
          <a:p>
            <a:r>
              <a:rPr lang="en-US" dirty="0"/>
              <a:t>When easy is not </a:t>
            </a:r>
            <a:r>
              <a:rPr lang="en-US" dirty="0" smtClean="0"/>
              <a:t>preferred: A discounting paradigm</a:t>
            </a:r>
            <a:br>
              <a:rPr lang="en-US" dirty="0" smtClean="0"/>
            </a:br>
            <a:r>
              <a:rPr lang="en-US" dirty="0" smtClean="0"/>
              <a:t>to assess load-independent task </a:t>
            </a:r>
            <a:r>
              <a:rPr lang="en-US" dirty="0"/>
              <a:t>preference</a:t>
            </a:r>
            <a:endParaRPr lang="en-GB" dirty="0"/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>
          <a:xfrm>
            <a:off x="662079" y="4249668"/>
            <a:ext cx="3273460" cy="184666"/>
          </a:xfrm>
        </p:spPr>
        <p:txBody>
          <a:bodyPr/>
          <a:lstStyle/>
          <a:p>
            <a:r>
              <a:rPr lang="en-GB" dirty="0" smtClean="0"/>
              <a:t>Zerna, J.*, </a:t>
            </a:r>
            <a:r>
              <a:rPr lang="en-GB" dirty="0" err="1" smtClean="0"/>
              <a:t>Scheffel</a:t>
            </a:r>
            <a:r>
              <a:rPr lang="en-GB" dirty="0" smtClean="0"/>
              <a:t>, C.*, </a:t>
            </a:r>
            <a:r>
              <a:rPr lang="en-GB" dirty="0" err="1" smtClean="0"/>
              <a:t>Kührt</a:t>
            </a:r>
            <a:r>
              <a:rPr lang="en-GB" dirty="0" smtClean="0"/>
              <a:t>, C., &amp; Strobel, A.</a:t>
            </a:r>
            <a:endParaRPr lang="en-GB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>
          <a:xfrm>
            <a:off x="662106" y="2615038"/>
            <a:ext cx="3709862" cy="184666"/>
          </a:xfrm>
        </p:spPr>
        <p:txBody>
          <a:bodyPr/>
          <a:lstStyle/>
          <a:p>
            <a:r>
              <a:rPr lang="en-GB" dirty="0" smtClean="0"/>
              <a:t>Differential and Personality Psychology, TU Dresden</a:t>
            </a:r>
            <a:endParaRPr lang="en-GB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>
          <a:xfrm>
            <a:off x="662078" y="4837318"/>
            <a:ext cx="3355855" cy="184666"/>
          </a:xfrm>
        </p:spPr>
        <p:txBody>
          <a:bodyPr/>
          <a:lstStyle/>
          <a:p>
            <a:r>
              <a:rPr lang="en-GB" dirty="0" smtClean="0"/>
              <a:t>Pre-Data Talk, DGPs Congress Hildesheim 2022</a:t>
            </a:r>
            <a:endParaRPr lang="en-GB" dirty="0"/>
          </a:p>
        </p:txBody>
      </p:sp>
      <p:sp>
        <p:nvSpPr>
          <p:cNvPr id="8" name="Untertitel 3"/>
          <p:cNvSpPr txBox="1">
            <a:spLocks/>
          </p:cNvSpPr>
          <p:nvPr/>
        </p:nvSpPr>
        <p:spPr>
          <a:xfrm>
            <a:off x="662078" y="3119240"/>
            <a:ext cx="1928605" cy="276999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>
            <a:spAutoFit/>
          </a:bodyPr>
          <a:lstStyle>
            <a:lvl1pPr marL="0" indent="0" algn="l" defTabSz="685702" rtl="0" eaLnBrk="1" latinLnBrk="0" hangingPunct="1">
              <a:spcBef>
                <a:spcPts val="450"/>
              </a:spcBef>
              <a:buFont typeface="Arial" panose="020B0604020202020204" pitchFamily="34" charset="0"/>
              <a:buNone/>
              <a:defRPr sz="1200" b="0" kern="1200">
                <a:solidFill>
                  <a:schemeClr val="bg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702" rtl="0" eaLnBrk="1" latinLnBrk="0" hangingPunct="1">
              <a:spcBef>
                <a:spcPts val="450"/>
              </a:spcBef>
              <a:buFont typeface="Open Sans" panose="020B0606030504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702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702" rtl="0" eaLnBrk="1" latinLnBrk="0" hangingPunct="1">
              <a:spcBef>
                <a:spcPts val="0"/>
              </a:spcBef>
              <a:buFont typeface="Open Sans" panose="020B0606030504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702" rtl="0" eaLnBrk="1" latinLnBrk="0" hangingPunct="1">
              <a:spcBef>
                <a:spcPts val="450"/>
              </a:spcBef>
              <a:spcAft>
                <a:spcPts val="0"/>
              </a:spcAft>
              <a:buFont typeface="Symbol" panose="05050102010706020507" pitchFamily="18" charset="2"/>
              <a:buNone/>
              <a:defRPr sz="1050" b="1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marR="0" indent="0" algn="ctr" defTabSz="685702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50" b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marR="0" indent="0" algn="ctr" defTabSz="68570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marR="0" indent="0" algn="ctr" defTabSz="68570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Open Sans" panose="020B0606030504020204" pitchFamily="34" charset="0"/>
              <a:buNone/>
              <a:tabLst/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marR="0" indent="0" algn="ctr" defTabSz="68570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 smtClean="0"/>
              <a:t>Registered Report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255177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56035" y="385038"/>
            <a:ext cx="7935515" cy="570178"/>
          </a:xfrm>
        </p:spPr>
        <p:txBody>
          <a:bodyPr/>
          <a:lstStyle/>
          <a:p>
            <a:r>
              <a:rPr lang="en-GB" dirty="0" smtClean="0"/>
              <a:t>Outline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+mj-lt"/>
              <a:buAutoNum type="romanUcPeriod"/>
            </a:pPr>
            <a:r>
              <a:rPr lang="en-GB" sz="1400" dirty="0" smtClean="0"/>
              <a:t>Motivation: Effort findings and the COG-ED Paradigm</a:t>
            </a:r>
          </a:p>
          <a:p>
            <a:pPr marL="285750" indent="-285750">
              <a:buFont typeface="+mj-lt"/>
              <a:buAutoNum type="romanUcPeriod"/>
            </a:pPr>
            <a:r>
              <a:rPr lang="en-GB" sz="1400" dirty="0" smtClean="0"/>
              <a:t>The CAD Paradigm: Taking objective load out of the equation</a:t>
            </a:r>
          </a:p>
          <a:p>
            <a:pPr marL="285750" indent="-285750">
              <a:buFont typeface="+mj-lt"/>
              <a:buAutoNum type="romanUcPeriod"/>
            </a:pPr>
            <a:r>
              <a:rPr lang="en-GB" sz="1400" dirty="0" smtClean="0"/>
              <a:t>Analyses &amp; Specification Curve Analysis</a:t>
            </a:r>
          </a:p>
          <a:p>
            <a:pPr marL="285750" indent="-285750">
              <a:buFont typeface="+mj-lt"/>
              <a:buAutoNum type="romanUcPeriod"/>
            </a:pPr>
            <a:r>
              <a:rPr lang="en-GB" sz="1400" dirty="0" smtClean="0"/>
              <a:t>Questions &amp; Discussion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754781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56035" y="385038"/>
            <a:ext cx="7935515" cy="570178"/>
          </a:xfrm>
        </p:spPr>
        <p:txBody>
          <a:bodyPr/>
          <a:lstStyle/>
          <a:p>
            <a:r>
              <a:rPr lang="en-GB" dirty="0" smtClean="0"/>
              <a:t>I. Motivation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656033" y="1236929"/>
            <a:ext cx="7935516" cy="800027"/>
          </a:xfrm>
        </p:spPr>
        <p:txBody>
          <a:bodyPr/>
          <a:lstStyle/>
          <a:p>
            <a:r>
              <a:rPr lang="en-GB" sz="1400" b="0" dirty="0" smtClean="0"/>
              <a:t>Subjective effort is more important than effectiveness when deciding between emotion regulation strategies (</a:t>
            </a:r>
            <a:r>
              <a:rPr lang="en-GB" sz="1400" b="0" dirty="0" err="1" smtClean="0"/>
              <a:t>Scheffel</a:t>
            </a:r>
            <a:r>
              <a:rPr lang="en-GB" sz="1400" b="0" dirty="0" smtClean="0"/>
              <a:t> et al., 2021)</a:t>
            </a:r>
          </a:p>
          <a:p>
            <a:r>
              <a:rPr lang="en-GB" sz="1400" b="0" dirty="0" smtClean="0"/>
              <a:t>But: We still know very little about how choice options are valued</a:t>
            </a:r>
            <a:endParaRPr lang="en-GB" sz="1400" b="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2608" y="2560162"/>
            <a:ext cx="2970680" cy="229759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513" y="2589392"/>
            <a:ext cx="3061040" cy="2270333"/>
          </a:xfrm>
          <a:prstGeom prst="rect">
            <a:avLst/>
          </a:prstGeom>
        </p:spPr>
      </p:pic>
      <p:sp>
        <p:nvSpPr>
          <p:cNvPr id="6" name="Inhaltsplatzhalter 2"/>
          <p:cNvSpPr txBox="1">
            <a:spLocks/>
          </p:cNvSpPr>
          <p:nvPr/>
        </p:nvSpPr>
        <p:spPr>
          <a:xfrm>
            <a:off x="656033" y="2123682"/>
            <a:ext cx="7935516" cy="3205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685702" rtl="0" eaLnBrk="1" latinLnBrk="0" hangingPunct="1">
              <a:spcBef>
                <a:spcPts val="900"/>
              </a:spcBef>
              <a:buFont typeface="Arial" panose="020B0604020202020204" pitchFamily="34" charset="0"/>
              <a:buNone/>
              <a:defRPr sz="12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685702" rtl="0" eaLnBrk="1" latinLnBrk="0" hangingPunct="1">
              <a:spcBef>
                <a:spcPts val="450"/>
              </a:spcBef>
              <a:buFont typeface="Open Sans" panose="020B0606030504020204" pitchFamily="34" charset="0"/>
              <a:buNone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189000" indent="-189000" algn="l" defTabSz="685702" rtl="0" eaLnBrk="1" latinLnBrk="0" hangingPunct="1">
              <a:spcBef>
                <a:spcPts val="900"/>
              </a:spcBef>
              <a:buFont typeface="Arial" panose="020B0604020202020204" pitchFamily="34" charset="0"/>
              <a:buChar char="—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89000" indent="-108000" algn="l" defTabSz="685702" rtl="0" eaLnBrk="1" latinLnBrk="0" hangingPunct="1">
              <a:spcBef>
                <a:spcPts val="0"/>
              </a:spcBef>
              <a:buFont typeface="Open Sans" panose="020B0606030504020204" pitchFamily="34" charset="0"/>
              <a:buChar char="–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685702" rtl="0" eaLnBrk="1" latinLnBrk="0" hangingPunct="1">
              <a:spcBef>
                <a:spcPts val="450"/>
              </a:spcBef>
              <a:spcAft>
                <a:spcPts val="0"/>
              </a:spcAft>
              <a:buFont typeface="Symbol" panose="05050102010706020507" pitchFamily="18" charset="2"/>
              <a:buNone/>
              <a:defRPr sz="105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0" marR="0" indent="0" algn="l" defTabSz="685702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5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89000" marR="0" indent="-189000" algn="l" defTabSz="68570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—"/>
              <a:tabLst/>
              <a:defRPr lang="de-DE" sz="105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89000" marR="0" indent="-108000" algn="l" defTabSz="68570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Open Sans" panose="020B0606030504020204" pitchFamily="34" charset="0"/>
              <a:buChar char="–"/>
              <a:tabLst/>
              <a:defRPr sz="105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97000" marR="0" indent="-108000" algn="l" defTabSz="68570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sz="105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b="0" dirty="0" smtClean="0">
                <a:latin typeface="+mj-lt"/>
                <a:cs typeface="Courier New" panose="02070309020205020404" pitchFamily="49" charset="0"/>
              </a:rPr>
              <a:t>→</a:t>
            </a:r>
            <a:r>
              <a:rPr lang="en-GB" sz="1400" b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dirty="0" smtClean="0"/>
              <a:t>Cognitive Effort Discounting Paradigm (COG-ED) </a:t>
            </a:r>
            <a:r>
              <a:rPr lang="en-GB" sz="1400" b="0" dirty="0" smtClean="0"/>
              <a:t>by Westbrook et al. 2013</a:t>
            </a:r>
            <a:endParaRPr lang="en-GB" sz="1400" b="0" dirty="0"/>
          </a:p>
        </p:txBody>
      </p:sp>
    </p:spTree>
    <p:extLst>
      <p:ext uri="{BB962C8B-B14F-4D97-AF65-F5344CB8AC3E}">
        <p14:creationId xmlns:p14="http://schemas.microsoft.com/office/powerpoint/2010/main" val="3906002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56035" y="385038"/>
            <a:ext cx="7935515" cy="570178"/>
          </a:xfrm>
        </p:spPr>
        <p:txBody>
          <a:bodyPr/>
          <a:lstStyle/>
          <a:p>
            <a:r>
              <a:rPr lang="en-GB" dirty="0" smtClean="0"/>
              <a:t>I. Motivation – The COG-ED Paradigm by Westbrook et al. 2013</a:t>
            </a:r>
            <a:endParaRPr lang="en-GB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/>
          <a:srcRect r="73094" b="26136"/>
          <a:stretch/>
        </p:blipFill>
        <p:spPr>
          <a:xfrm>
            <a:off x="656036" y="955216"/>
            <a:ext cx="1440394" cy="2932843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2"/>
          <a:srcRect l="27114" b="392"/>
          <a:stretch/>
        </p:blipFill>
        <p:spPr>
          <a:xfrm>
            <a:off x="2096430" y="955216"/>
            <a:ext cx="3901966" cy="3955038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2"/>
          <a:srcRect t="74612" r="75733"/>
          <a:stretch/>
        </p:blipFill>
        <p:spPr>
          <a:xfrm>
            <a:off x="656035" y="3902204"/>
            <a:ext cx="1299145" cy="1008050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6333893" y="955216"/>
            <a:ext cx="2398907" cy="1259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Five pairings:</a:t>
            </a:r>
          </a:p>
          <a:p>
            <a:pPr lvl="1"/>
            <a:r>
              <a:rPr lang="en-GB" dirty="0" smtClean="0"/>
              <a:t>1-back vs. 2-back</a:t>
            </a:r>
          </a:p>
          <a:p>
            <a:pPr lvl="1"/>
            <a:r>
              <a:rPr lang="en-GB" dirty="0" smtClean="0"/>
              <a:t>1-back vs. 3-back</a:t>
            </a:r>
          </a:p>
          <a:p>
            <a:pPr lvl="1"/>
            <a:r>
              <a:rPr lang="en-GB" dirty="0" smtClean="0"/>
              <a:t>1-back vs. 4-back</a:t>
            </a:r>
          </a:p>
          <a:p>
            <a:pPr lvl="1"/>
            <a:r>
              <a:rPr lang="en-GB" dirty="0" smtClean="0"/>
              <a:t>1-back vs. 5-back</a:t>
            </a:r>
          </a:p>
          <a:p>
            <a:pPr lvl="1"/>
            <a:r>
              <a:rPr lang="en-GB" dirty="0" smtClean="0"/>
              <a:t>1-back vs. 6-back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feld 9"/>
              <p:cNvSpPr txBox="1"/>
              <p:nvPr/>
            </p:nvSpPr>
            <p:spPr>
              <a:xfrm>
                <a:off x="6377858" y="3834719"/>
                <a:ext cx="2291909" cy="4101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𝑆𝑉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2−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𝑏𝑎𝑐𝑘</m:t>
                          </m:r>
                        </m:sub>
                      </m:sSub>
                      <m:r>
                        <a:rPr lang="en-GB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$1.43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𝑏𝑎𝑐𝑘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$2.00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2−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𝑏𝑎𝑐𝑘</m:t>
                              </m:r>
                            </m:sub>
                          </m:sSub>
                        </m:den>
                      </m:f>
                      <m:r>
                        <a:rPr lang="en-GB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0.715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>
          <p:sp>
            <p:nvSpPr>
              <p:cNvPr id="10" name="Textfeld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7858" y="3834719"/>
                <a:ext cx="2291909" cy="410177"/>
              </a:xfrm>
              <a:prstGeom prst="rect">
                <a:avLst/>
              </a:prstGeom>
              <a:blipFill>
                <a:blip r:embed="rId3"/>
                <a:stretch>
                  <a:fillRect l="-1064" t="-2985" r="-1064" b="-895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feld 10"/>
              <p:cNvSpPr txBox="1"/>
              <p:nvPr/>
            </p:nvSpPr>
            <p:spPr>
              <a:xfrm>
                <a:off x="6377858" y="3128020"/>
                <a:ext cx="2121863" cy="40286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𝑆𝑉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𝑏𝑎𝑐𝑘</m:t>
                          </m:r>
                        </m:sub>
                      </m:sSub>
                      <m:r>
                        <a:rPr lang="en-GB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𝑓𝑖𝑛𝑎𝑙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𝑣𝑎𝑙𝑢𝑒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𝑏𝑎𝑐𝑘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$2.00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𝑏𝑎𝑐𝑘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>
          <p:sp>
            <p:nvSpPr>
              <p:cNvPr id="11" name="Textfeld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7858" y="3128020"/>
                <a:ext cx="2121863" cy="402867"/>
              </a:xfrm>
              <a:prstGeom prst="rect">
                <a:avLst/>
              </a:prstGeom>
              <a:blipFill>
                <a:blip r:embed="rId4"/>
                <a:stretch>
                  <a:fillRect l="-1149" t="-3030" b="-909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feld 14"/>
          <p:cNvSpPr txBox="1"/>
          <p:nvPr/>
        </p:nvSpPr>
        <p:spPr>
          <a:xfrm>
            <a:off x="6333893" y="2706388"/>
            <a:ext cx="2398907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Subjective values:</a:t>
            </a:r>
          </a:p>
        </p:txBody>
      </p:sp>
    </p:spTree>
    <p:extLst>
      <p:ext uri="{BB962C8B-B14F-4D97-AF65-F5344CB8AC3E}">
        <p14:creationId xmlns:p14="http://schemas.microsoft.com/office/powerpoint/2010/main" val="1619220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56035" y="385038"/>
            <a:ext cx="7935515" cy="570178"/>
          </a:xfrm>
        </p:spPr>
        <p:txBody>
          <a:bodyPr/>
          <a:lstStyle/>
          <a:p>
            <a:r>
              <a:rPr lang="en-GB" dirty="0" smtClean="0"/>
              <a:t>I. Motivation</a:t>
            </a:r>
            <a:r>
              <a:rPr lang="en-GB" dirty="0"/>
              <a:t> – The COG-ED Paradigm by Westbrook et al. 2013</a:t>
            </a:r>
          </a:p>
        </p:txBody>
      </p:sp>
      <p:sp>
        <p:nvSpPr>
          <p:cNvPr id="12" name="Rechteck 11"/>
          <p:cNvSpPr/>
          <p:nvPr/>
        </p:nvSpPr>
        <p:spPr>
          <a:xfrm>
            <a:off x="6333893" y="1112438"/>
            <a:ext cx="2335874" cy="1392869"/>
          </a:xfrm>
          <a:prstGeom prst="rect">
            <a:avLst/>
          </a:prstGeom>
          <a:solidFill>
            <a:schemeClr val="bg1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SV</a:t>
            </a:r>
            <a:r>
              <a:rPr lang="en-US" baseline="-25000" dirty="0" err="1" smtClean="0">
                <a:solidFill>
                  <a:schemeClr val="tx1"/>
                </a:solidFill>
              </a:rPr>
              <a:t>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=</a:t>
            </a:r>
            <a:r>
              <a:rPr lang="en-US" dirty="0" smtClean="0">
                <a:solidFill>
                  <a:schemeClr val="tx1"/>
                </a:solidFill>
              </a:rPr>
              <a:t> the minimum </a:t>
            </a:r>
            <a:r>
              <a:rPr lang="en-US" dirty="0">
                <a:solidFill>
                  <a:schemeClr val="tx1"/>
                </a:solidFill>
              </a:rPr>
              <a:t>relative reward required for me to choose 1-back over </a:t>
            </a:r>
            <a:r>
              <a:rPr lang="en-US" dirty="0" smtClean="0">
                <a:solidFill>
                  <a:schemeClr val="tx1"/>
                </a:solidFill>
              </a:rPr>
              <a:t>n-back, thereby forgoing the higher reward for n-back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035" y="1521312"/>
            <a:ext cx="2628688" cy="204498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feld 13"/>
              <p:cNvSpPr txBox="1"/>
              <p:nvPr/>
            </p:nvSpPr>
            <p:spPr>
              <a:xfrm>
                <a:off x="6377858" y="3834719"/>
                <a:ext cx="2291909" cy="4101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𝑆𝑉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2−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𝑏𝑎𝑐𝑘</m:t>
                          </m:r>
                        </m:sub>
                      </m:sSub>
                      <m:r>
                        <a:rPr lang="en-GB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$1.43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𝑏𝑎𝑐𝑘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$2.00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2−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𝑏𝑎𝑐𝑘</m:t>
                              </m:r>
                            </m:sub>
                          </m:sSub>
                        </m:den>
                      </m:f>
                      <m:r>
                        <a:rPr lang="en-GB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0.715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>
          <p:sp>
            <p:nvSpPr>
              <p:cNvPr id="14" name="Textfeld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7858" y="3834719"/>
                <a:ext cx="2291909" cy="410177"/>
              </a:xfrm>
              <a:prstGeom prst="rect">
                <a:avLst/>
              </a:prstGeom>
              <a:blipFill>
                <a:blip r:embed="rId3"/>
                <a:stretch>
                  <a:fillRect l="-1064" t="-2985" r="-1064" b="-895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feld 14"/>
              <p:cNvSpPr txBox="1"/>
              <p:nvPr/>
            </p:nvSpPr>
            <p:spPr>
              <a:xfrm>
                <a:off x="6377858" y="3128020"/>
                <a:ext cx="2121863" cy="40286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𝑆𝑉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𝑏𝑎𝑐𝑘</m:t>
                          </m:r>
                        </m:sub>
                      </m:sSub>
                      <m:r>
                        <a:rPr lang="en-GB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𝑓𝑖𝑛𝑎𝑙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𝑣𝑎𝑙𝑢𝑒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𝑏𝑎𝑐𝑘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$2.00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𝑏𝑎𝑐𝑘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>
          <p:sp>
            <p:nvSpPr>
              <p:cNvPr id="15" name="Textfeld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7858" y="3128020"/>
                <a:ext cx="2121863" cy="402867"/>
              </a:xfrm>
              <a:prstGeom prst="rect">
                <a:avLst/>
              </a:prstGeom>
              <a:blipFill>
                <a:blip r:embed="rId4"/>
                <a:stretch>
                  <a:fillRect l="-1149" t="-3030" b="-909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feld 15"/>
          <p:cNvSpPr txBox="1"/>
          <p:nvPr/>
        </p:nvSpPr>
        <p:spPr>
          <a:xfrm>
            <a:off x="6333893" y="2706388"/>
            <a:ext cx="2398907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Subjective values:</a:t>
            </a:r>
          </a:p>
        </p:txBody>
      </p:sp>
      <p:pic>
        <p:nvPicPr>
          <p:cNvPr id="17" name="Grafik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9197" y="1521312"/>
            <a:ext cx="2649369" cy="2049081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850417" y="3824614"/>
            <a:ext cx="5044201" cy="307777"/>
          </a:xfrm>
          <a:prstGeom prst="rect">
            <a:avLst/>
          </a:prstGeom>
          <a:solidFill>
            <a:srgbClr val="D0E8E8"/>
          </a:solidFill>
        </p:spPr>
        <p:txBody>
          <a:bodyPr wrap="none" rtlCol="0">
            <a:spAutoFit/>
          </a:bodyPr>
          <a:lstStyle/>
          <a:p>
            <a:r>
              <a:rPr lang="en-GB" sz="1400" b="1" dirty="0" smtClean="0"/>
              <a:t>But what if someone does not prefer the easiest level?</a:t>
            </a:r>
            <a:endParaRPr lang="en-GB" sz="1400" b="1" dirty="0"/>
          </a:p>
        </p:txBody>
      </p:sp>
    </p:spTree>
    <p:extLst>
      <p:ext uri="{BB962C8B-B14F-4D97-AF65-F5344CB8AC3E}">
        <p14:creationId xmlns:p14="http://schemas.microsoft.com/office/powerpoint/2010/main" val="4030355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56035" y="385038"/>
            <a:ext cx="7935515" cy="570178"/>
          </a:xfrm>
        </p:spPr>
        <p:txBody>
          <a:bodyPr/>
          <a:lstStyle/>
          <a:p>
            <a:r>
              <a:rPr lang="en-GB" dirty="0" smtClean="0"/>
              <a:t>II. The Cognitive Affective Discounting (CAD) Paradigm</a:t>
            </a:r>
            <a:endParaRPr lang="en-GB" dirty="0"/>
          </a:p>
        </p:txBody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18" r="80310"/>
          <a:stretch/>
        </p:blipFill>
        <p:spPr>
          <a:xfrm>
            <a:off x="752679" y="2838488"/>
            <a:ext cx="1871575" cy="2030823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90" t="76488" r="60222"/>
          <a:stretch/>
        </p:blipFill>
        <p:spPr>
          <a:xfrm>
            <a:off x="3517039" y="2838488"/>
            <a:ext cx="1899254" cy="2031302"/>
          </a:xfrm>
          <a:prstGeom prst="rect">
            <a:avLst/>
          </a:prstGeom>
        </p:spPr>
      </p:pic>
      <p:pic>
        <p:nvPicPr>
          <p:cNvPr id="20" name="Grafik 1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78" t="76488" r="40134"/>
          <a:stretch/>
        </p:blipFill>
        <p:spPr>
          <a:xfrm>
            <a:off x="6309078" y="2838488"/>
            <a:ext cx="1898219" cy="2030194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656035" y="1047348"/>
            <a:ext cx="7011728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Hypothetical subjective values of a participant with the preference 2-back &gt; 3-back &gt;1-back</a:t>
            </a:r>
            <a:endParaRPr lang="en-GB" dirty="0"/>
          </a:p>
        </p:txBody>
      </p:sp>
      <p:pic>
        <p:nvPicPr>
          <p:cNvPr id="24" name="Grafik 2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0" t="11057" r="88036" b="73853"/>
          <a:stretch/>
        </p:blipFill>
        <p:spPr>
          <a:xfrm>
            <a:off x="4113144" y="1445369"/>
            <a:ext cx="704382" cy="878583"/>
          </a:xfrm>
          <a:prstGeom prst="rect">
            <a:avLst/>
          </a:prstGeom>
        </p:spPr>
      </p:pic>
      <p:pic>
        <p:nvPicPr>
          <p:cNvPr id="25" name="Grafik 2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0" t="11057" r="88036" b="73853"/>
          <a:stretch/>
        </p:blipFill>
        <p:spPr>
          <a:xfrm>
            <a:off x="1343709" y="1445369"/>
            <a:ext cx="704382" cy="878583"/>
          </a:xfrm>
          <a:prstGeom prst="rect">
            <a:avLst/>
          </a:prstGeom>
        </p:spPr>
      </p:pic>
      <p:pic>
        <p:nvPicPr>
          <p:cNvPr id="26" name="Grafik 2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" t="32260" r="88036" b="59935"/>
          <a:stretch/>
        </p:blipFill>
        <p:spPr>
          <a:xfrm>
            <a:off x="6602963" y="2275414"/>
            <a:ext cx="701721" cy="457644"/>
          </a:xfrm>
          <a:prstGeom prst="rect">
            <a:avLst/>
          </a:prstGeom>
        </p:spPr>
      </p:pic>
      <p:pic>
        <p:nvPicPr>
          <p:cNvPr id="27" name="Grafik 2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0" t="11057" r="88036" b="73853"/>
          <a:stretch/>
        </p:blipFill>
        <p:spPr>
          <a:xfrm>
            <a:off x="6600302" y="1445369"/>
            <a:ext cx="704382" cy="878583"/>
          </a:xfrm>
          <a:prstGeom prst="rect">
            <a:avLst/>
          </a:prstGeom>
        </p:spPr>
      </p:pic>
      <p:sp>
        <p:nvSpPr>
          <p:cNvPr id="8" name="Pfeil nach rechts 7"/>
          <p:cNvSpPr/>
          <p:nvPr/>
        </p:nvSpPr>
        <p:spPr>
          <a:xfrm>
            <a:off x="2736110" y="3743421"/>
            <a:ext cx="669073" cy="220327"/>
          </a:xfrm>
          <a:prstGeom prst="rightArrow">
            <a:avLst>
              <a:gd name="adj1" fmla="val 36503"/>
              <a:gd name="adj2" fmla="val 97238"/>
            </a:avLst>
          </a:prstGeom>
          <a:solidFill>
            <a:srgbClr val="FBB7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Pfeil nach rechts 27"/>
          <p:cNvSpPr/>
          <p:nvPr/>
        </p:nvSpPr>
        <p:spPr>
          <a:xfrm>
            <a:off x="5528149" y="3743421"/>
            <a:ext cx="669073" cy="220327"/>
          </a:xfrm>
          <a:prstGeom prst="rightArrow">
            <a:avLst>
              <a:gd name="adj1" fmla="val 36503"/>
              <a:gd name="adj2" fmla="val 97238"/>
            </a:avLst>
          </a:prstGeom>
          <a:solidFill>
            <a:srgbClr val="F7E6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2" name="Grafik 21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" t="32378" r="88036" b="59935"/>
          <a:stretch/>
        </p:blipFill>
        <p:spPr>
          <a:xfrm>
            <a:off x="4115805" y="2282282"/>
            <a:ext cx="701721" cy="450775"/>
          </a:xfrm>
          <a:prstGeom prst="rect">
            <a:avLst/>
          </a:prstGeom>
          <a:ln w="12700">
            <a:solidFill>
              <a:srgbClr val="FBB76E"/>
            </a:solidFill>
          </a:ln>
        </p:spPr>
      </p:pic>
      <p:pic>
        <p:nvPicPr>
          <p:cNvPr id="23" name="Grafik 22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0" t="46309" r="88036" b="31187"/>
          <a:stretch/>
        </p:blipFill>
        <p:spPr>
          <a:xfrm>
            <a:off x="7270012" y="1445369"/>
            <a:ext cx="692226" cy="1287689"/>
          </a:xfrm>
          <a:prstGeom prst="rect">
            <a:avLst/>
          </a:prstGeom>
          <a:ln w="12700">
            <a:solidFill>
              <a:srgbClr val="F7E672"/>
            </a:solidFill>
          </a:ln>
        </p:spPr>
      </p:pic>
    </p:spTree>
    <p:extLst>
      <p:ext uri="{BB962C8B-B14F-4D97-AF65-F5344CB8AC3E}">
        <p14:creationId xmlns:p14="http://schemas.microsoft.com/office/powerpoint/2010/main" val="4138685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56035" y="385038"/>
            <a:ext cx="7935515" cy="570178"/>
          </a:xfrm>
        </p:spPr>
        <p:txBody>
          <a:bodyPr/>
          <a:lstStyle/>
          <a:p>
            <a:r>
              <a:rPr lang="en-GB" dirty="0" smtClean="0"/>
              <a:t>II. The Cognitive Affective Discounting (CAD) Paradigm</a:t>
            </a:r>
            <a:endParaRPr lang="en-GB" dirty="0"/>
          </a:p>
        </p:txBody>
      </p:sp>
      <p:sp>
        <p:nvSpPr>
          <p:cNvPr id="6" name="Textfeld 5"/>
          <p:cNvSpPr txBox="1"/>
          <p:nvPr/>
        </p:nvSpPr>
        <p:spPr>
          <a:xfrm>
            <a:off x="656035" y="1047348"/>
            <a:ext cx="7011728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Hypothetical subjective values of a participant with the preference 2-back &gt; 3-back &gt;1-back</a:t>
            </a:r>
            <a:endParaRPr lang="en-GB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23" t="11707" r="28724" b="64618"/>
          <a:stretch/>
        </p:blipFill>
        <p:spPr>
          <a:xfrm>
            <a:off x="1556747" y="1462585"/>
            <a:ext cx="1904370" cy="1375378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04" t="44358" r="28605" b="31837"/>
          <a:stretch/>
        </p:blipFill>
        <p:spPr>
          <a:xfrm>
            <a:off x="5419659" y="1468596"/>
            <a:ext cx="1900652" cy="1369367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60" t="76488" r="20025"/>
          <a:stretch/>
        </p:blipFill>
        <p:spPr>
          <a:xfrm>
            <a:off x="1556747" y="2860265"/>
            <a:ext cx="1904370" cy="2033939"/>
          </a:xfrm>
          <a:prstGeom prst="rect">
            <a:avLst/>
          </a:prstGeom>
        </p:spPr>
      </p:pic>
      <p:pic>
        <p:nvPicPr>
          <p:cNvPr id="21" name="Grafik 2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24" t="76488"/>
          <a:stretch/>
        </p:blipFill>
        <p:spPr>
          <a:xfrm>
            <a:off x="5419659" y="2860265"/>
            <a:ext cx="1900652" cy="2033939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3907111" y="3144643"/>
            <a:ext cx="1066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/>
              <a:t>In case of inconsistent choices</a:t>
            </a:r>
            <a:endParaRPr lang="en-GB" sz="1200" dirty="0"/>
          </a:p>
        </p:txBody>
      </p:sp>
      <p:sp>
        <p:nvSpPr>
          <p:cNvPr id="29" name="Pfeil nach rechts 28"/>
          <p:cNvSpPr/>
          <p:nvPr/>
        </p:nvSpPr>
        <p:spPr>
          <a:xfrm>
            <a:off x="4105850" y="3936708"/>
            <a:ext cx="669073" cy="220327"/>
          </a:xfrm>
          <a:prstGeom prst="rightArrow">
            <a:avLst>
              <a:gd name="adj1" fmla="val 36503"/>
              <a:gd name="adj2" fmla="val 97238"/>
            </a:avLst>
          </a:prstGeom>
          <a:solidFill>
            <a:srgbClr val="88A8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Ellipse 8"/>
          <p:cNvSpPr/>
          <p:nvPr/>
        </p:nvSpPr>
        <p:spPr>
          <a:xfrm>
            <a:off x="6046599" y="2013894"/>
            <a:ext cx="646771" cy="272759"/>
          </a:xfrm>
          <a:prstGeom prst="ellipse">
            <a:avLst/>
          </a:prstGeom>
          <a:noFill/>
          <a:ln w="19050">
            <a:solidFill>
              <a:srgbClr val="88A8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hteck 9"/>
          <p:cNvSpPr/>
          <p:nvPr/>
        </p:nvSpPr>
        <p:spPr>
          <a:xfrm>
            <a:off x="1541878" y="1462585"/>
            <a:ext cx="720000" cy="1368000"/>
          </a:xfrm>
          <a:prstGeom prst="rect">
            <a:avLst/>
          </a:prstGeom>
          <a:noFill/>
          <a:ln w="12700">
            <a:solidFill>
              <a:srgbClr val="88A8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5489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9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56035" y="385038"/>
            <a:ext cx="7935515" cy="570178"/>
          </a:xfrm>
        </p:spPr>
        <p:txBody>
          <a:bodyPr/>
          <a:lstStyle/>
          <a:p>
            <a:r>
              <a:rPr lang="en-GB" dirty="0" smtClean="0"/>
              <a:t>III. Analyses and Specification Curve Analysis</a:t>
            </a:r>
            <a:endParaRPr lang="en-GB" dirty="0"/>
          </a:p>
        </p:txBody>
      </p:sp>
      <p:sp>
        <p:nvSpPr>
          <p:cNvPr id="6" name="Textfeld 5"/>
          <p:cNvSpPr txBox="1"/>
          <p:nvPr/>
        </p:nvSpPr>
        <p:spPr>
          <a:xfrm>
            <a:off x="656035" y="1047348"/>
            <a:ext cx="3894464" cy="32049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Study Design:</a:t>
            </a:r>
          </a:p>
          <a:p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dirty="0" smtClean="0"/>
              <a:t>Personality questionnaires (online)</a:t>
            </a:r>
          </a:p>
          <a:p>
            <a:pPr marL="984809" lvl="2" indent="-342900">
              <a:buFont typeface="+mj-lt"/>
              <a:buAutoNum type="alphaLcPeriod"/>
            </a:pPr>
            <a:r>
              <a:rPr lang="en-GB" dirty="0" smtClean="0"/>
              <a:t>Need for Cognition</a:t>
            </a:r>
          </a:p>
          <a:p>
            <a:pPr marL="984809" lvl="2" indent="-342900">
              <a:buFont typeface="+mj-lt"/>
              <a:buAutoNum type="alphaLcPeriod"/>
            </a:pPr>
            <a:r>
              <a:rPr lang="en-GB" dirty="0" smtClean="0"/>
              <a:t>Self-Control</a:t>
            </a:r>
          </a:p>
          <a:p>
            <a:pPr marL="984809" lvl="2" indent="-342900">
              <a:buFont typeface="+mj-lt"/>
              <a:buAutoNum type="alphaLcPeriod"/>
            </a:pPr>
            <a:r>
              <a:rPr lang="en-GB" dirty="0" smtClean="0"/>
              <a:t>Emotion Regulation</a:t>
            </a:r>
          </a:p>
          <a:p>
            <a:pPr marL="984809" lvl="2" indent="-342900">
              <a:buFont typeface="+mj-lt"/>
              <a:buAutoNum type="alphaLcPeriod"/>
            </a:pPr>
            <a:r>
              <a:rPr lang="en-GB" dirty="0" smtClean="0"/>
              <a:t>…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/>
              <a:t>Lab session 1</a:t>
            </a:r>
          </a:p>
          <a:p>
            <a:pPr marL="984809" lvl="2" indent="-342900">
              <a:buFont typeface="+mj-lt"/>
              <a:buAutoNum type="alphaLcPeriod"/>
            </a:pPr>
            <a:r>
              <a:rPr lang="en-GB" dirty="0" smtClean="0"/>
              <a:t>n-back Task with n = 1 to n = 4</a:t>
            </a:r>
          </a:p>
          <a:p>
            <a:pPr marL="984809" lvl="2" indent="-342900">
              <a:buFont typeface="+mj-lt"/>
              <a:buAutoNum type="alphaLcPeriod"/>
            </a:pPr>
            <a:r>
              <a:rPr lang="en-GB" dirty="0" smtClean="0"/>
              <a:t>CAD Paradigm</a:t>
            </a:r>
          </a:p>
          <a:p>
            <a:pPr marL="984809" lvl="2" indent="-342900">
              <a:buFont typeface="+mj-lt"/>
              <a:buAutoNum type="alphaLcPeriod"/>
            </a:pPr>
            <a:r>
              <a:rPr lang="en-GB" dirty="0" smtClean="0"/>
              <a:t>One randomly chosen n-back level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Lab session 2 (one week later)</a:t>
            </a:r>
          </a:p>
          <a:p>
            <a:pPr marL="984809" lvl="2" indent="-342900">
              <a:buFont typeface="+mj-lt"/>
              <a:buAutoNum type="alphaLcPeriod"/>
            </a:pPr>
            <a:r>
              <a:rPr lang="en-GB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Emotion regulation strategy training</a:t>
            </a:r>
          </a:p>
          <a:p>
            <a:pPr marL="984809" lvl="2" indent="-342900">
              <a:buFont typeface="+mj-lt"/>
              <a:buAutoNum type="alphaLcPeriod"/>
            </a:pPr>
            <a:r>
              <a:rPr lang="en-GB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Emotion regulation paradigm</a:t>
            </a:r>
          </a:p>
          <a:p>
            <a:pPr marL="984809" lvl="2" indent="-342900">
              <a:buFont typeface="+mj-lt"/>
              <a:buAutoNum type="alphaLcPeriod"/>
            </a:pPr>
            <a:r>
              <a:rPr lang="en-GB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CAD Paradigm</a:t>
            </a:r>
          </a:p>
          <a:p>
            <a:pPr marL="984809" lvl="2" indent="-342900">
              <a:buFont typeface="+mj-lt"/>
              <a:buAutoNum type="alphaLcPeriod"/>
            </a:pPr>
            <a:r>
              <a:rPr lang="en-GB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Emotion regulation choice</a:t>
            </a:r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0015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References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sz="1100" b="0" dirty="0" err="1" smtClean="0"/>
              <a:t>Scheffel</a:t>
            </a:r>
            <a:r>
              <a:rPr lang="en-GB" sz="1100" b="0" dirty="0"/>
              <a:t>, C., </a:t>
            </a:r>
            <a:r>
              <a:rPr lang="en-GB" sz="1100" b="0" dirty="0" err="1"/>
              <a:t>Graupner</a:t>
            </a:r>
            <a:r>
              <a:rPr lang="en-GB" sz="1100" b="0" dirty="0"/>
              <a:t>, S.-T., </a:t>
            </a:r>
            <a:r>
              <a:rPr lang="en-GB" sz="1100" b="0" dirty="0" err="1"/>
              <a:t>Gärtner</a:t>
            </a:r>
            <a:r>
              <a:rPr lang="en-GB" sz="1100" b="0" dirty="0"/>
              <a:t>, A., Zerna, J., Strobel, A., &amp; </a:t>
            </a:r>
            <a:r>
              <a:rPr lang="en-GB" sz="1100" b="0" dirty="0" err="1"/>
              <a:t>Dörfel</a:t>
            </a:r>
            <a:r>
              <a:rPr lang="en-GB" sz="1100" b="0" dirty="0"/>
              <a:t>, D. (2021). Effort beats effectiveness in emotion regulation choice: Differences between suppression and distancing in subjective and physiological measures. Psychophysiology, 58</a:t>
            </a:r>
            <a:r>
              <a:rPr lang="en-GB" sz="1100" b="0" dirty="0" smtClean="0"/>
              <a:t>, e13908</a:t>
            </a:r>
            <a:r>
              <a:rPr lang="en-GB" sz="1100" b="0" dirty="0"/>
              <a:t>. </a:t>
            </a:r>
            <a:r>
              <a:rPr lang="en-GB" sz="1100" b="0" dirty="0">
                <a:hlinkClick r:id="rId2"/>
              </a:rPr>
              <a:t>https://</a:t>
            </a:r>
            <a:r>
              <a:rPr lang="en-GB" sz="1100" b="0" dirty="0" smtClean="0">
                <a:hlinkClick r:id="rId2"/>
              </a:rPr>
              <a:t>doi.org/10.1111/psyp.13908</a:t>
            </a:r>
            <a:endParaRPr lang="en-GB" sz="1100" b="0" dirty="0" smtClean="0"/>
          </a:p>
          <a:p>
            <a:r>
              <a:rPr lang="en-US" sz="1100" b="0" dirty="0"/>
              <a:t>Westbrook A, Kester D, Braver TS (2013) What Is the Subjective Cost of Cognitive Effort? Load, Trait, and Aging Effects Revealed by Economic Preference. </a:t>
            </a:r>
            <a:r>
              <a:rPr lang="en-US" sz="1100" b="0" dirty="0" err="1"/>
              <a:t>PLoS</a:t>
            </a:r>
            <a:r>
              <a:rPr lang="en-US" sz="1100" b="0" dirty="0"/>
              <a:t> ONE 8(7): e68210. https://doi.org/10.1371/journal.pone.0068210</a:t>
            </a:r>
            <a:endParaRPr lang="en-GB" sz="1100" b="0" dirty="0"/>
          </a:p>
        </p:txBody>
      </p:sp>
    </p:spTree>
    <p:extLst>
      <p:ext uri="{BB962C8B-B14F-4D97-AF65-F5344CB8AC3E}">
        <p14:creationId xmlns:p14="http://schemas.microsoft.com/office/powerpoint/2010/main" val="1425038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UDresden2022">
  <a:themeElements>
    <a:clrScheme name="TUD_2021-08_grün">
      <a:dk1>
        <a:srgbClr val="000000"/>
      </a:dk1>
      <a:lt1>
        <a:sysClr val="window" lastClr="FFFFFF"/>
      </a:lt1>
      <a:dk2>
        <a:srgbClr val="727277"/>
      </a:dk2>
      <a:lt2>
        <a:srgbClr val="FFFFFF"/>
      </a:lt2>
      <a:accent1>
        <a:srgbClr val="00305D"/>
      </a:accent1>
      <a:accent2>
        <a:srgbClr val="0069B4"/>
      </a:accent2>
      <a:accent3>
        <a:srgbClr val="009FE3"/>
      </a:accent3>
      <a:accent4>
        <a:srgbClr val="008244"/>
      </a:accent4>
      <a:accent5>
        <a:srgbClr val="65B32E"/>
      </a:accent5>
      <a:accent6>
        <a:srgbClr val="94C356"/>
      </a:accent6>
      <a:hlink>
        <a:srgbClr val="0069B4"/>
      </a:hlink>
      <a:folHlink>
        <a:srgbClr val="009FE3"/>
      </a:folHlink>
    </a:clrScheme>
    <a:fontScheme name="TUD_Open Sans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UDresden2022" id="{4A96AACD-FC3A-4BE5-BAA6-F83F31F37C86}" vid="{4B63EA5A-AD4D-4001-B211-713D3BAF8BF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TUDresden2022</Template>
  <TotalTime>0</TotalTime>
  <Words>425</Words>
  <Application>Microsoft Office PowerPoint</Application>
  <PresentationFormat>Bildschirmpräsentation (16:10)</PresentationFormat>
  <Paragraphs>56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6" baseType="lpstr">
      <vt:lpstr>Cambria Math</vt:lpstr>
      <vt:lpstr>Arial</vt:lpstr>
      <vt:lpstr>Courier New</vt:lpstr>
      <vt:lpstr>Open Sans</vt:lpstr>
      <vt:lpstr>Symbol</vt:lpstr>
      <vt:lpstr>Wingdings</vt:lpstr>
      <vt:lpstr>TUDresden2022</vt:lpstr>
      <vt:lpstr>When easy is not preferred: A discounting paradigm to assess load-independent task preference</vt:lpstr>
      <vt:lpstr>Outline</vt:lpstr>
      <vt:lpstr>I. Motivation</vt:lpstr>
      <vt:lpstr>I. Motivation – The COG-ED Paradigm by Westbrook et al. 2013</vt:lpstr>
      <vt:lpstr>I. Motivation – The COG-ED Paradigm by Westbrook et al. 2013</vt:lpstr>
      <vt:lpstr>II. The Cognitive Affective Discounting (CAD) Paradigm</vt:lpstr>
      <vt:lpstr>II. The Cognitive Affective Discounting (CAD) Paradigm</vt:lpstr>
      <vt:lpstr>III. Analyses and Specification Curve Analysis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When easy is not preferred: A discounting paradigm to assess load-independent task preference</dc:title>
  <dc:creator>Josephine Zerna</dc:creator>
  <cp:lastModifiedBy>Josephine Zerna</cp:lastModifiedBy>
  <cp:revision>28</cp:revision>
  <dcterms:created xsi:type="dcterms:W3CDTF">2022-07-11T06:17:07Z</dcterms:created>
  <dcterms:modified xsi:type="dcterms:W3CDTF">2022-07-11T11:38:29Z</dcterms:modified>
</cp:coreProperties>
</file>

<file path=docProps/thumbnail.jpeg>
</file>